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354" r:id="rId5"/>
    <p:sldId id="344" r:id="rId6"/>
    <p:sldId id="353" r:id="rId7"/>
    <p:sldId id="284" r:id="rId8"/>
    <p:sldId id="355" r:id="rId9"/>
    <p:sldId id="356" r:id="rId10"/>
    <p:sldId id="357" r:id="rId11"/>
    <p:sldId id="359" r:id="rId12"/>
    <p:sldId id="358" r:id="rId13"/>
    <p:sldId id="360" r:id="rId14"/>
    <p:sldId id="361" r:id="rId15"/>
    <p:sldId id="362" r:id="rId16"/>
    <p:sldId id="363" r:id="rId17"/>
    <p:sldId id="310" r:id="rId18"/>
    <p:sldId id="265" r:id="rId19"/>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8">
          <p15:clr>
            <a:srgbClr val="A4A3A4"/>
          </p15:clr>
        </p15:guide>
        <p15:guide id="2" orient="horz" pos="3835">
          <p15:clr>
            <a:srgbClr val="A4A3A4"/>
          </p15:clr>
        </p15:guide>
        <p15:guide id="3" orient="horz" pos="106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65">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3399FF"/>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84" autoAdjust="0"/>
    <p:restoredTop sz="94690" autoAdjust="0"/>
  </p:normalViewPr>
  <p:slideViewPr>
    <p:cSldViewPr snapToGrid="0" showGuides="1">
      <p:cViewPr varScale="1">
        <p:scale>
          <a:sx n="116" d="100"/>
          <a:sy n="116" d="100"/>
        </p:scale>
        <p:origin x="726" y="108"/>
      </p:cViewPr>
      <p:guideLst>
        <p:guide orient="horz" pos="4118"/>
        <p:guide orient="horz" pos="3835"/>
        <p:guide orient="horz" pos="1065"/>
        <p:guide orient="horz" pos="779"/>
        <p:guide pos="7478"/>
        <p:guide pos="205"/>
        <p:guide pos="3849"/>
        <p:guide pos="4708"/>
        <p:guide pos="4812"/>
        <p:guide pos="2865"/>
        <p:guide pos="296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2844" y="-120"/>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10" name="Slide Image Placeholder 9"/>
          <p:cNvSpPr>
            <a:spLocks noGrp="1" noRot="1" noChangeAspect="1"/>
          </p:cNvSpPr>
          <p:nvPr>
            <p:ph type="sldImg"/>
          </p:nvPr>
        </p:nvSpPr>
        <p:spPr>
          <a:xfrm>
            <a:off x="287338" y="661988"/>
            <a:ext cx="6223000" cy="3500437"/>
          </a:xfrm>
        </p:spPr>
      </p:sp>
      <p:sp>
        <p:nvSpPr>
          <p:cNvPr id="11" name="Notes Placeholder 10"/>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22884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3268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13</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3268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9374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8504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3152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4</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350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5</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350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6</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2842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7</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3268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3268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10</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3268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
        <p:nvSpPr>
          <p:cNvPr id="6" name="Slide Image Placeholder 5"/>
          <p:cNvSpPr>
            <a:spLocks noGrp="1" noRot="1" noChangeAspect="1"/>
          </p:cNvSpPr>
          <p:nvPr>
            <p:ph type="sldImg"/>
          </p:nvPr>
        </p:nvSpPr>
        <p:spPr>
          <a:xfrm>
            <a:off x="287338" y="661988"/>
            <a:ext cx="6223000" cy="3500437"/>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32681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2015</a:t>
            </a:r>
          </a:p>
        </p:txBody>
      </p:sp>
      <p:sp>
        <p:nvSpPr>
          <p:cNvPr id="7" name="TextBox 6"/>
          <p:cNvSpPr txBox="1"/>
          <p:nvPr userDrawn="1"/>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smtClean="0"/>
              <a:t>Click to add content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2015</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pic>
        <p:nvPicPr>
          <p:cNvPr id="11" name="Picture 10"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12" name="TextBox 11"/>
          <p:cNvSpPr txBox="1"/>
          <p:nvPr userDrawn="1"/>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11711056" y="6637720"/>
            <a:ext cx="157094" cy="153888"/>
          </a:xfrm>
          <a:prstGeom prst="rect">
            <a:avLst/>
          </a:prstGeom>
          <a:noFill/>
        </p:spPr>
        <p:txBody>
          <a:bodyPr wrap="none" lIns="0" tIns="0" rIns="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tx1"/>
                </a:solidFill>
              </a:rPr>
              <a:pPr marL="111525" indent="-111525" algn="r">
                <a:buClr>
                  <a:schemeClr val="accent2"/>
                </a:buClr>
                <a:buFont typeface="Arial" pitchFamily="34" charset="0"/>
                <a:buNone/>
              </a:pPr>
              <a:t>‹#›</a:t>
            </a:fld>
            <a:endParaRPr lang="en-US" sz="1000" noProof="0" dirty="0" smtClean="0">
              <a:solidFill>
                <a:schemeClr val="tx1"/>
              </a:solidFill>
            </a:endParaRPr>
          </a:p>
        </p:txBody>
      </p:sp>
      <p:sp>
        <p:nvSpPr>
          <p:cNvPr id="4" name="TextBox 3"/>
          <p:cNvSpPr txBox="1"/>
          <p:nvPr userDrawn="1"/>
        </p:nvSpPr>
        <p:spPr bwMode="black">
          <a:xfrm>
            <a:off x="324000" y="6622344"/>
            <a:ext cx="3648435" cy="153888"/>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1000" noProof="0" dirty="0" smtClean="0">
                <a:solidFill>
                  <a:schemeClr val="tx1"/>
                </a:solidFill>
              </a:rPr>
              <a:t>2015 SAP SE or an SAP affiliate company. All rights reserved.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smtClean="0">
                <a:solidFill>
                  <a:schemeClr val="accent2"/>
                </a:solidFill>
                <a:latin typeface="+mj-lt"/>
                <a:ea typeface="+mj-ea"/>
                <a:cs typeface="+mj-cs"/>
              </a:rPr>
              <a:t>© 2015 SAP SE or an SAP affiliate company.</a:t>
            </a:r>
            <a:r>
              <a:rPr lang="en-US" sz="2900" b="1" kern="1200" baseline="0" noProof="0" dirty="0" smtClean="0">
                <a:solidFill>
                  <a:schemeClr val="accent2"/>
                </a:solidFill>
                <a:latin typeface="+mj-lt"/>
                <a:ea typeface="+mj-ea"/>
                <a:cs typeface="+mj-cs"/>
              </a:rPr>
              <a:t> </a:t>
            </a:r>
            <a:r>
              <a:rPr lang="en-US" sz="2900" b="1" kern="1200" noProof="0" dirty="0" smtClean="0">
                <a:solidFill>
                  <a:schemeClr val="accent2"/>
                </a:solidFill>
                <a:latin typeface="+mj-lt"/>
                <a:ea typeface="+mj-ea"/>
                <a:cs typeface="+mj-cs"/>
              </a:rPr>
              <a:t>All rights reserved.</a:t>
            </a:r>
          </a:p>
        </p:txBody>
      </p:sp>
      <p:sp>
        <p:nvSpPr>
          <p:cNvPr id="5" name="TextBox 4"/>
          <p:cNvSpPr txBox="1"/>
          <p:nvPr userDrawn="1"/>
        </p:nvSpPr>
        <p:spPr bwMode="gray">
          <a:xfrm>
            <a:off x="323999" y="1692000"/>
            <a:ext cx="11547325" cy="3908762"/>
          </a:xfrm>
          <a:prstGeom prst="rect">
            <a:avLst/>
          </a:prstGeom>
          <a:noFill/>
        </p:spPr>
        <p:txBody>
          <a:bodyPr wrap="square" lIns="0" tIns="0" rIns="0" bIns="0" rtlCol="0">
            <a:spAutoFit/>
          </a:bodyPr>
          <a:lstStyle/>
          <a:p>
            <a:r>
              <a:rPr lang="en-US" sz="1200" kern="1200" dirty="0" smtClean="0">
                <a:solidFill>
                  <a:schemeClr val="tx1"/>
                </a:solidFill>
                <a:latin typeface="Arial"/>
                <a:ea typeface="MS PGothic" pitchFamily="34" charset="-128"/>
                <a:cs typeface="+mn-cs"/>
              </a:rPr>
              <a:t>No part of this publication may be reproduced or transmitted in any form or for any purpose without the express permission of SAP SE or an </a:t>
            </a:r>
          </a:p>
          <a:p>
            <a:r>
              <a:rPr lang="en-US" sz="1200" kern="1200" dirty="0" smtClean="0">
                <a:solidFill>
                  <a:schemeClr val="tx1"/>
                </a:solidFill>
                <a:latin typeface="Arial"/>
                <a:ea typeface="MS PGothic" pitchFamily="34" charset="-128"/>
                <a:cs typeface="+mn-cs"/>
              </a:rPr>
              <a:t>SAP affiliate company.</a:t>
            </a:r>
          </a:p>
          <a:p>
            <a:pPr>
              <a:spcBef>
                <a:spcPts val="1200"/>
              </a:spcBef>
            </a:pPr>
            <a:r>
              <a:rPr lang="en-US" sz="1200" kern="1200" dirty="0"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SE </a:t>
            </a:r>
            <a:br>
              <a:rPr lang="en-US" sz="1200" kern="1200" dirty="0" smtClean="0">
                <a:solidFill>
                  <a:schemeClr val="tx1"/>
                </a:solidFill>
                <a:latin typeface="Arial"/>
                <a:ea typeface="MS PGothic" pitchFamily="34" charset="-128"/>
                <a:cs typeface="+mn-cs"/>
              </a:rPr>
            </a:br>
            <a:r>
              <a:rPr lang="en-US" sz="1200" kern="1200" dirty="0" smtClean="0">
                <a:solidFill>
                  <a:schemeClr val="tx1"/>
                </a:solidFill>
                <a:latin typeface="Arial"/>
                <a:ea typeface="MS PGothic" pitchFamily="34" charset="-128"/>
                <a:cs typeface="+mn-cs"/>
              </a:rPr>
              <a:t>(or an SAP affiliate company) in Germany and other countries. Please see </a:t>
            </a:r>
            <a:r>
              <a:rPr lang="en-US" sz="1200" kern="1200" dirty="0" smtClean="0">
                <a:solidFill>
                  <a:schemeClr val="tx1"/>
                </a:solidFill>
                <a:latin typeface="Arial"/>
                <a:ea typeface="MS PGothic" pitchFamily="34" charset="-128"/>
                <a:cs typeface="+mn-cs"/>
                <a:hlinkClick r:id="rId2"/>
              </a:rPr>
              <a:t>http://global12.sap.com/corporate-en/legal/copyright/index.epx</a:t>
            </a:r>
            <a:r>
              <a:rPr lang="en-US" sz="1200" kern="1200" dirty="0" smtClean="0">
                <a:solidFill>
                  <a:schemeClr val="tx1"/>
                </a:solidFill>
                <a:latin typeface="Arial"/>
                <a:ea typeface="MS PGothic" pitchFamily="34" charset="-128"/>
                <a:cs typeface="+mn-cs"/>
              </a:rPr>
              <a:t> for additional trademark information and notices.</a:t>
            </a:r>
          </a:p>
          <a:p>
            <a:pPr>
              <a:spcBef>
                <a:spcPts val="1200"/>
              </a:spcBef>
            </a:pPr>
            <a:r>
              <a:rPr lang="en-US" sz="1200" kern="1200" dirty="0" smtClean="0">
                <a:solidFill>
                  <a:schemeClr val="tx1"/>
                </a:solidFill>
                <a:latin typeface="Arial"/>
                <a:ea typeface="MS PGothic" pitchFamily="34" charset="-128"/>
                <a:cs typeface="+mn-cs"/>
              </a:rPr>
              <a:t>Some software products marketed by SAP SE and its distributors contain proprietary software components of other software vendors.</a:t>
            </a:r>
          </a:p>
          <a:p>
            <a:pPr>
              <a:spcBef>
                <a:spcPts val="1200"/>
              </a:spcBef>
            </a:pPr>
            <a:r>
              <a:rPr lang="en-US" sz="1200" kern="1200" dirty="0" smtClean="0">
                <a:solidFill>
                  <a:schemeClr val="tx1"/>
                </a:solidFill>
                <a:latin typeface="Arial"/>
                <a:ea typeface="MS PGothic" pitchFamily="34" charset="-128"/>
                <a:cs typeface="+mn-cs"/>
              </a:rPr>
              <a:t>National product specifications may vary.</a:t>
            </a:r>
          </a:p>
          <a:p>
            <a:pPr>
              <a:spcBef>
                <a:spcPts val="1200"/>
              </a:spcBef>
            </a:pPr>
            <a:r>
              <a:rPr lang="en-US" sz="1200" kern="1200" dirty="0" smtClean="0">
                <a:solidFill>
                  <a:schemeClr val="tx1"/>
                </a:solidFill>
                <a:latin typeface="Arial"/>
                <a:ea typeface="MS PGothic"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200" kern="1200" dirty="0" smtClean="0">
                <a:solidFill>
                  <a:schemeClr val="tx1"/>
                </a:solidFill>
                <a:latin typeface="Arial"/>
                <a:ea typeface="MS PGothic" pitchFamily="34" charset="-128"/>
                <a:cs typeface="+mn-cs"/>
              </a:rPr>
            </a:br>
            <a:r>
              <a:rPr lang="en-US" sz="1200" kern="1200" dirty="0" smtClean="0">
                <a:solidFill>
                  <a:schemeClr val="tx1"/>
                </a:solidFill>
                <a:latin typeface="Arial"/>
                <a:ea typeface="MS PGothic" pitchFamily="34" charset="-128"/>
                <a:cs typeface="+mn-cs"/>
              </a:rPr>
              <a:t>SAP affiliate company products and 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smtClean="0">
                <a:solidFill>
                  <a:schemeClr val="tx1"/>
                </a:solidFill>
                <a:latin typeface="Arial"/>
                <a:ea typeface="MS PGothic"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en-US" sz="2900" b="1" kern="1200" noProof="0" dirty="0" smtClean="0">
                <a:solidFill>
                  <a:schemeClr val="accent2"/>
                </a:solidFill>
                <a:latin typeface="+mj-lt"/>
                <a:ea typeface="+mj-ea"/>
                <a:cs typeface="+mj-cs"/>
              </a:rPr>
              <a:t>© 2015 SAP SE </a:t>
            </a:r>
            <a:r>
              <a:rPr lang="en-US" sz="2900" b="1" kern="1200" noProof="0" dirty="0" err="1" smtClean="0">
                <a:solidFill>
                  <a:schemeClr val="accent2"/>
                </a:solidFill>
                <a:latin typeface="+mj-lt"/>
                <a:ea typeface="+mj-ea"/>
                <a:cs typeface="+mj-cs"/>
              </a:rPr>
              <a:t>oder</a:t>
            </a:r>
            <a:r>
              <a:rPr lang="en-US" sz="2900" b="1" kern="1200" noProof="0" dirty="0" smtClean="0">
                <a:solidFill>
                  <a:schemeClr val="accent2"/>
                </a:solidFill>
                <a:latin typeface="+mj-lt"/>
                <a:ea typeface="+mj-ea"/>
                <a:cs typeface="+mj-cs"/>
              </a:rPr>
              <a:t> </a:t>
            </a:r>
            <a:r>
              <a:rPr lang="en-US" sz="2900" b="1" kern="1200" noProof="0" dirty="0" err="1" smtClean="0">
                <a:solidFill>
                  <a:schemeClr val="accent2"/>
                </a:solidFill>
                <a:latin typeface="+mj-lt"/>
                <a:ea typeface="+mj-ea"/>
                <a:cs typeface="+mj-cs"/>
              </a:rPr>
              <a:t>ein</a:t>
            </a:r>
            <a:r>
              <a:rPr lang="en-US" sz="2900" b="1" kern="1200" noProof="0" dirty="0" smtClean="0">
                <a:solidFill>
                  <a:schemeClr val="accent2"/>
                </a:solidFill>
                <a:latin typeface="+mj-lt"/>
                <a:ea typeface="+mj-ea"/>
                <a:cs typeface="+mj-cs"/>
              </a:rPr>
              <a:t> SAP-</a:t>
            </a:r>
            <a:r>
              <a:rPr lang="en-US" sz="2900" b="1" kern="1200" noProof="0" dirty="0" err="1" smtClean="0">
                <a:solidFill>
                  <a:schemeClr val="accent2"/>
                </a:solidFill>
                <a:latin typeface="+mj-lt"/>
                <a:ea typeface="+mj-ea"/>
                <a:cs typeface="+mj-cs"/>
              </a:rPr>
              <a:t>Konzernunternehmen</a:t>
            </a:r>
            <a:r>
              <a:rPr lang="en-US" sz="2900" b="1" kern="1200" noProof="0" dirty="0" smtClean="0">
                <a:solidFill>
                  <a:schemeClr val="accent2"/>
                </a:solidFill>
                <a:latin typeface="+mj-lt"/>
                <a:ea typeface="+mj-ea"/>
                <a:cs typeface="+mj-cs"/>
              </a:rPr>
              <a:t>. </a:t>
            </a:r>
            <a:br>
              <a:rPr lang="en-US" sz="2900" b="1" kern="1200" noProof="0" dirty="0" smtClean="0">
                <a:solidFill>
                  <a:schemeClr val="accent2"/>
                </a:solidFill>
                <a:latin typeface="+mj-lt"/>
                <a:ea typeface="+mj-ea"/>
                <a:cs typeface="+mj-cs"/>
              </a:rPr>
            </a:br>
            <a:r>
              <a:rPr lang="en-US" sz="2900" b="1" kern="1200" noProof="0" dirty="0" err="1" smtClean="0">
                <a:solidFill>
                  <a:schemeClr val="accent2"/>
                </a:solidFill>
                <a:latin typeface="+mj-lt"/>
                <a:ea typeface="+mj-ea"/>
                <a:cs typeface="+mj-cs"/>
              </a:rPr>
              <a:t>Alle</a:t>
            </a:r>
            <a:r>
              <a:rPr lang="en-US" sz="2900" b="1" kern="1200" noProof="0" dirty="0" smtClean="0">
                <a:solidFill>
                  <a:schemeClr val="accent2"/>
                </a:solidFill>
                <a:latin typeface="+mj-lt"/>
                <a:ea typeface="+mj-ea"/>
                <a:cs typeface="+mj-cs"/>
              </a:rPr>
              <a:t> </a:t>
            </a:r>
            <a:r>
              <a:rPr lang="en-US" sz="2900" b="1" kern="1200" noProof="0" dirty="0" err="1" smtClean="0">
                <a:solidFill>
                  <a:schemeClr val="accent2"/>
                </a:solidFill>
                <a:latin typeface="+mj-lt"/>
                <a:ea typeface="+mj-ea"/>
                <a:cs typeface="+mj-cs"/>
              </a:rPr>
              <a:t>Rechte</a:t>
            </a:r>
            <a:r>
              <a:rPr lang="en-US" sz="2900" b="1" kern="1200" noProof="0" dirty="0" smtClean="0">
                <a:solidFill>
                  <a:schemeClr val="accent2"/>
                </a:solidFill>
                <a:latin typeface="+mj-lt"/>
                <a:ea typeface="+mj-ea"/>
                <a:cs typeface="+mj-cs"/>
              </a:rPr>
              <a:t> </a:t>
            </a:r>
            <a:r>
              <a:rPr lang="en-US" sz="2900" b="1" kern="1200" noProof="0" dirty="0" err="1" smtClean="0">
                <a:solidFill>
                  <a:schemeClr val="accent2"/>
                </a:solidFill>
                <a:latin typeface="+mj-lt"/>
                <a:ea typeface="+mj-ea"/>
                <a:cs typeface="+mj-cs"/>
              </a:rPr>
              <a:t>vorbehalten</a:t>
            </a:r>
            <a:r>
              <a:rPr lang="en-US" sz="2900" b="1" kern="1200" noProof="0" dirty="0" smtClean="0">
                <a:solidFill>
                  <a:schemeClr val="accent2"/>
                </a:solidFill>
                <a:latin typeface="+mj-lt"/>
                <a:ea typeface="+mj-ea"/>
                <a:cs typeface="+mj-cs"/>
              </a:rPr>
              <a:t>.</a:t>
            </a:r>
          </a:p>
        </p:txBody>
      </p:sp>
      <p:sp>
        <p:nvSpPr>
          <p:cNvPr id="8" name="TextBox 7"/>
          <p:cNvSpPr txBox="1"/>
          <p:nvPr userDrawn="1"/>
        </p:nvSpPr>
        <p:spPr bwMode="gray">
          <a:xfrm>
            <a:off x="323999" y="1692000"/>
            <a:ext cx="11547325" cy="4278094"/>
          </a:xfrm>
          <a:prstGeom prst="rect">
            <a:avLst/>
          </a:prstGeom>
          <a:noFill/>
        </p:spPr>
        <p:txBody>
          <a:bodyPr wrap="square" lIns="0" tIns="0" rIns="0" bIns="0" rtlCol="0">
            <a:spAutoFit/>
          </a:bodyPr>
          <a:lstStyle/>
          <a:p>
            <a:r>
              <a:rPr lang="de-DE" sz="12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ein SAP-Konzernunternehmen nicht gestattet.</a:t>
            </a:r>
          </a:p>
          <a:p>
            <a:pPr>
              <a:spcBef>
                <a:spcPts val="1200"/>
              </a:spcBef>
            </a:pPr>
            <a:r>
              <a:rPr lang="de-DE" sz="12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smtClean="0">
                <a:solidFill>
                  <a:schemeClr val="tx1"/>
                </a:solidFill>
                <a:effectLst/>
                <a:latin typeface="Arial"/>
                <a:ea typeface="+mn-ea"/>
                <a:cs typeface="+mn-cs"/>
              </a:rPr>
            </a:b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von einem SAP-Konzernunternehmen) in Deutschland und verschiedenen anderen Ländern weltweit.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Weitere Hinweise und Informationen zum Markenrecht finden Sie unter </a:t>
            </a:r>
            <a:r>
              <a:rPr lang="de-DE" sz="1200" kern="1200" noProof="0" dirty="0" smtClean="0">
                <a:solidFill>
                  <a:schemeClr val="tx1"/>
                </a:solidFill>
                <a:effectLst/>
                <a:latin typeface="Arial"/>
                <a:ea typeface="+mn-ea"/>
                <a:cs typeface="+mn-cs"/>
                <a:hlinkClick r:id="rId2"/>
              </a:rPr>
              <a:t>http://global.sap.com/corporate-de/legal/copyright/index.epx</a:t>
            </a:r>
            <a:r>
              <a:rPr lang="de-DE" sz="1200" kern="1200" noProof="0" dirty="0" smtClean="0">
                <a:solidFill>
                  <a:schemeClr val="tx1"/>
                </a:solidFill>
                <a:effectLst/>
                <a:latin typeface="Arial"/>
                <a:ea typeface="+mn-ea"/>
                <a:cs typeface="+mn-cs"/>
              </a:rPr>
              <a:t>.</a:t>
            </a:r>
          </a:p>
          <a:p>
            <a:pPr>
              <a:spcBef>
                <a:spcPts val="1200"/>
              </a:spcBef>
            </a:pPr>
            <a:r>
              <a:rPr lang="de-DE" sz="1200" kern="1200" noProof="0" dirty="0" smtClean="0">
                <a:solidFill>
                  <a:schemeClr val="tx1"/>
                </a:solidFill>
                <a:effectLst/>
                <a:latin typeface="Arial"/>
                <a:ea typeface="+mn-ea"/>
                <a:cs typeface="+mn-cs"/>
              </a:rPr>
              <a:t>Die von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200" kern="1200" noProof="0" dirty="0" smtClean="0">
                <a:solidFill>
                  <a:schemeClr val="tx1"/>
                </a:solidFill>
                <a:effectLst/>
                <a:latin typeface="Arial"/>
                <a:ea typeface="+mn-ea"/>
                <a:cs typeface="+mn-cs"/>
              </a:rPr>
              <a:t>Die vorliegenden Unterlagen werden von der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einem SAP-Konzernunternehmen bereitgestellt und dienen ausschließlich zu Informations-zwecken.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smtClean="0">
                <a:solidFill>
                  <a:schemeClr val="tx1"/>
                </a:solidFill>
                <a:effectLst/>
                <a:latin typeface="Arial"/>
                <a:ea typeface="+mn-ea"/>
                <a:cs typeface="+mn-cs"/>
              </a:rPr>
              <a:t> </a:t>
            </a:r>
            <a:r>
              <a:rPr lang="de-DE" sz="1200" kern="1200" noProof="0" dirty="0" smtClean="0">
                <a:solidFill>
                  <a:schemeClr val="tx1"/>
                </a:solidFill>
                <a:effectLst/>
                <a:latin typeface="Arial"/>
                <a:ea typeface="+mn-ea"/>
                <a:cs typeface="+mn-cs"/>
              </a:rPr>
              <a:t>dieser Publikation.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smtClean="0">
                <a:solidFill>
                  <a:schemeClr val="tx1"/>
                </a:solidFill>
                <a:effectLst/>
                <a:latin typeface="Arial"/>
                <a:ea typeface="+mn-ea"/>
                <a:cs typeface="+mn-cs"/>
              </a:rPr>
              <a:t>Insbesondere sind die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ihrer Konzernunternehmen können von der </a:t>
            </a:r>
            <a:r>
              <a:rPr lang="en-US" sz="1200" kern="1200" dirty="0" smtClean="0">
                <a:solidFill>
                  <a:schemeClr val="tx1"/>
                </a:solidFill>
                <a:latin typeface="Arial"/>
                <a:ea typeface="MS PGothic" pitchFamily="34" charset="-128"/>
                <a:cs typeface="+mn-cs"/>
              </a:rPr>
              <a:t>SAP SE </a:t>
            </a:r>
            <a:r>
              <a:rPr lang="de-DE" sz="1200" kern="1200" noProof="0" dirty="0" smtClean="0">
                <a:solidFill>
                  <a:schemeClr val="tx1"/>
                </a:solidFill>
                <a:effectLst/>
                <a:latin typeface="Arial"/>
                <a:ea typeface="+mn-ea"/>
                <a:cs typeface="+mn-cs"/>
              </a:rPr>
              <a:t>oder ihren Konzernunternehmen jederzeit und ohne Angabe von Gründen unangekündigt geändert werden.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1547325"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24000"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2015</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2015</a:t>
            </a:r>
          </a:p>
        </p:txBody>
      </p:sp>
      <p:sp>
        <p:nvSpPr>
          <p:cNvPr id="9" name="Title 1"/>
          <p:cNvSpPr>
            <a:spLocks noGrp="1"/>
          </p:cNvSpPr>
          <p:nvPr>
            <p:ph type="ctrTitle" hasCustomPrompt="1"/>
          </p:nvPr>
        </p:nvSpPr>
        <p:spPr bwMode="gray">
          <a:xfrm>
            <a:off x="323999" y="324075"/>
            <a:ext cx="11547325"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vider Page with Supergraphic">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pic>
        <p:nvPicPr>
          <p:cNvPr id="8" name="Picture 7" descr="\\dwdf032\cmedia\Templates_Guidelines\eOn\_Presentations\_Templates\Cloud_from_BrandTool\SAP_Cloud_lg_rgb_65.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0412" r="5396" b="20934"/>
          <a:stretch/>
        </p:blipFill>
        <p:spPr bwMode="auto">
          <a:xfrm>
            <a:off x="6224049" y="0"/>
            <a:ext cx="5645151"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60407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236462"/>
            <a:ext cx="11545200" cy="1846659"/>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741"/>
            <a:ext cx="1826494" cy="907200"/>
          </a:xfrm>
          <a:prstGeom prst="rect">
            <a:avLst/>
          </a:prstGeom>
          <a:noFill/>
          <a:ln>
            <a:noFill/>
          </a:ln>
        </p:spPr>
      </p:pic>
      <p:sp>
        <p:nvSpPr>
          <p:cNvPr id="6" name="TextBox 5"/>
          <p:cNvSpPr txBox="1"/>
          <p:nvPr userDrawn="1"/>
        </p:nvSpPr>
        <p:spPr bwMode="black">
          <a:xfrm>
            <a:off x="324000" y="6622344"/>
            <a:ext cx="3648435" cy="153888"/>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1000" noProof="0" dirty="0" smtClean="0">
                <a:solidFill>
                  <a:schemeClr val="tx1"/>
                </a:solidFill>
              </a:rPr>
              <a:t>2015 SAP SE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2344"/>
            <a:ext cx="3760650" cy="153888"/>
          </a:xfrm>
          <a:prstGeom prst="rect">
            <a:avLst/>
          </a:prstGeom>
          <a:noFill/>
        </p:spPr>
        <p:txBody>
          <a:bodyPr wrap="none" lIns="85730" tIns="0" rIns="0" bIns="0" rtlCol="0">
            <a:spAutoFit/>
          </a:bodyPr>
          <a:lstStyle/>
          <a:p>
            <a:pPr marL="133200" indent="-133200" algn="l">
              <a:buClr>
                <a:schemeClr val="bg1"/>
              </a:buClr>
              <a:buFont typeface="Arial" pitchFamily="34" charset="0"/>
              <a:buChar char="©"/>
              <a:tabLst/>
            </a:pPr>
            <a:r>
              <a:rPr lang="en-US" sz="1000" noProof="0" dirty="0" smtClean="0">
                <a:solidFill>
                  <a:schemeClr val="bg1"/>
                </a:solidFill>
              </a:rPr>
              <a:t>2015 SAP SE or an SAP affiliate company. All rights reserved.</a:t>
            </a:r>
          </a:p>
        </p:txBody>
      </p:sp>
      <p:sp>
        <p:nvSpPr>
          <p:cNvPr id="34" name="TextBox 33"/>
          <p:cNvSpPr txBox="1"/>
          <p:nvPr/>
        </p:nvSpPr>
        <p:spPr bwMode="black">
          <a:xfrm>
            <a:off x="11624489" y="6622344"/>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a:t>
            </a:fld>
            <a:endParaRPr lang="en-US" sz="1000" noProof="0" dirty="0" smtClean="0">
              <a:solidFill>
                <a:schemeClr val="bg1"/>
              </a:solidFill>
            </a:endParaRPr>
          </a:p>
        </p:txBody>
      </p:sp>
      <p:sp>
        <p:nvSpPr>
          <p:cNvPr id="5" name="Information_Classification"/>
          <p:cNvSpPr txBox="1"/>
          <p:nvPr userDrawn="1"/>
        </p:nvSpPr>
        <p:spPr>
          <a:xfrm>
            <a:off x="10718800" y="6623893"/>
            <a:ext cx="554639" cy="153888"/>
          </a:xfrm>
          <a:prstGeom prst="rect">
            <a:avLst/>
          </a:prstGeom>
          <a:noFill/>
        </p:spPr>
        <p:txBody>
          <a:bodyPr vert="horz" wrap="none" lIns="0" tIns="0" rIns="0" bIns="0" rtlCol="0">
            <a:spAutoFit/>
          </a:bodyPr>
          <a:lstStyle/>
          <a:p>
            <a:pPr algn="l" fontAlgn="base">
              <a:spcBef>
                <a:spcPts val="600"/>
              </a:spcBef>
              <a:spcAft>
                <a:spcPct val="0"/>
              </a:spcAft>
              <a:buClr>
                <a:srgbClr val="F0AB00"/>
              </a:buClr>
              <a:buSzPct val="80000"/>
            </a:pPr>
            <a:r>
              <a:rPr kumimoji="0" lang="en-AU" sz="1000" b="0" i="0" u="none" kern="0" baseline="0" dirty="0" smtClean="0">
                <a:solidFill>
                  <a:srgbClr val="FFFFFF"/>
                </a:solidFill>
                <a:latin typeface="Arial"/>
                <a:ea typeface="Arial Unicode MS"/>
                <a:cs typeface="Arial Unicode MS" pitchFamily="34" charset="-128"/>
                <a:sym typeface="Arial"/>
              </a:rPr>
              <a:t>Customer</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711" r:id="rId6"/>
    <p:sldLayoutId id="2147483689" r:id="rId7"/>
    <p:sldLayoutId id="2147483702" r:id="rId8"/>
    <p:sldLayoutId id="2147483684" r:id="rId9"/>
    <p:sldLayoutId id="2147483665" r:id="rId10"/>
    <p:sldLayoutId id="2147483683" r:id="rId11"/>
    <p:sldLayoutId id="2147483687" r:id="rId12"/>
    <p:sldLayoutId id="2147483710" r:id="rId13"/>
    <p:sldLayoutId id="2147483686" r:id="rId14"/>
    <p:sldLayoutId id="2147483669" r:id="rId15"/>
    <p:sldLayoutId id="2147483691" r:id="rId16"/>
    <p:sldLayoutId id="2147483688" r:id="rId17"/>
    <p:sldLayoutId id="2147483703" r:id="rId18"/>
    <p:sldLayoutId id="2147483685" r:id="rId19"/>
    <p:sldLayoutId id="2147483692" r:id="rId20"/>
    <p:sldLayoutId id="2147483674" r:id="rId21"/>
    <p:sldLayoutId id="2147483705" r:id="rId22"/>
  </p:sldLayoutIdLst>
  <p:timing>
    <p:tnLst>
      <p:par>
        <p:cTn id="1" dur="indefinite" restart="never" nodeType="tmRoot"/>
      </p:par>
    </p:tnLst>
  </p:timing>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274613_l_srgb_s_gl-WIDE.jpg"/>
          <p:cNvPicPr>
            <a:picLocks noChangeAspect="1"/>
          </p:cNvPicPr>
          <p:nvPr/>
        </p:nvPicPr>
        <p:blipFill rotWithShape="1">
          <a:blip r:embed="rId3" cstate="print">
            <a:extLst>
              <a:ext uri="{28A0092B-C50C-407E-A947-70E740481C1C}">
                <a14:useLocalDpi xmlns:a14="http://schemas.microsoft.com/office/drawing/2010/main"/>
              </a:ext>
            </a:extLst>
          </a:blip>
          <a:srcRect l="-4"/>
          <a:stretch/>
        </p:blipFill>
        <p:spPr>
          <a:xfrm>
            <a:off x="-1" y="0"/>
            <a:ext cx="12195175" cy="6859588"/>
          </a:xfrm>
          <a:prstGeom prst="rect">
            <a:avLst/>
          </a:prstGeom>
        </p:spPr>
      </p:pic>
      <p:pic>
        <p:nvPicPr>
          <p:cNvPr id="15" name="Picture 14" descr="cloud-supergraphic.png"/>
          <p:cNvPicPr>
            <a:picLocks noChangeAspect="1"/>
          </p:cNvPicPr>
          <p:nvPr/>
        </p:nvPicPr>
        <p:blipFill rotWithShape="1">
          <a:blip r:embed="rId4" cstate="screen">
            <a:alphaModFix amt="60000"/>
            <a:extLst>
              <a:ext uri="{28A0092B-C50C-407E-A947-70E740481C1C}">
                <a14:useLocalDpi xmlns:a14="http://schemas.microsoft.com/office/drawing/2010/main"/>
              </a:ext>
            </a:extLst>
          </a:blip>
          <a:srcRect r="27889"/>
          <a:stretch/>
        </p:blipFill>
        <p:spPr>
          <a:xfrm>
            <a:off x="6708775" y="914789"/>
            <a:ext cx="5486400" cy="5072185"/>
          </a:xfrm>
          <a:prstGeom prst="rect">
            <a:avLst/>
          </a:prstGeom>
        </p:spPr>
      </p:pic>
      <p:sp>
        <p:nvSpPr>
          <p:cNvPr id="9" name="Rectangle 8"/>
          <p:cNvSpPr/>
          <p:nvPr/>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0" name="Picture 9" descr="SAP_grad_R_pref.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11" name="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3200" dirty="0" smtClean="0"/>
              <a:t>Reporting Functional Permissions migrating to RBP</a:t>
            </a:r>
            <a:endParaRPr lang="en-US" sz="3200" dirty="0"/>
          </a:p>
        </p:txBody>
      </p:sp>
      <p:sp>
        <p:nvSpPr>
          <p:cNvPr id="3" name="Subtitle 2"/>
          <p:cNvSpPr>
            <a:spLocks noGrp="1"/>
          </p:cNvSpPr>
          <p:nvPr>
            <p:ph type="subTitle" idx="1"/>
          </p:nvPr>
        </p:nvSpPr>
        <p:spPr/>
        <p:txBody>
          <a:bodyPr/>
          <a:lstStyle/>
          <a:p>
            <a:r>
              <a:rPr lang="en-US" dirty="0" smtClean="0"/>
              <a:t/>
            </a:r>
            <a:br>
              <a:rPr lang="en-US" dirty="0" smtClean="0"/>
            </a:br>
            <a:r>
              <a:rPr lang="en-US" dirty="0" smtClean="0"/>
              <a:t>August, 2015</a:t>
            </a:r>
          </a:p>
        </p:txBody>
      </p:sp>
    </p:spTree>
    <p:extLst>
      <p:ext uri="{BB962C8B-B14F-4D97-AF65-F5344CB8AC3E}">
        <p14:creationId xmlns:p14="http://schemas.microsoft.com/office/powerpoint/2010/main" val="153018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Configure  2.</a:t>
            </a:r>
            <a:endParaRPr lang="en-US" dirty="0"/>
          </a:p>
        </p:txBody>
      </p:sp>
      <p:sp>
        <p:nvSpPr>
          <p:cNvPr id="4" name="Text Placeholder 3"/>
          <p:cNvSpPr>
            <a:spLocks noGrp="1"/>
          </p:cNvSpPr>
          <p:nvPr>
            <p:ph type="body" sz="quarter" idx="11"/>
          </p:nvPr>
        </p:nvSpPr>
        <p:spPr>
          <a:xfrm>
            <a:off x="324000" y="1692392"/>
            <a:ext cx="5039936" cy="4393017"/>
          </a:xfrm>
        </p:spPr>
        <p:txBody>
          <a:bodyPr/>
          <a:lstStyle/>
          <a:p>
            <a:pPr lvl="0"/>
            <a:r>
              <a:rPr lang="en-US" b="0" dirty="0" smtClean="0"/>
              <a:t>In </a:t>
            </a:r>
            <a:r>
              <a:rPr lang="en-US" dirty="0" smtClean="0"/>
              <a:t>Admin Center </a:t>
            </a:r>
            <a:r>
              <a:rPr lang="en-US" b="0" dirty="0" smtClean="0"/>
              <a:t>choose:</a:t>
            </a:r>
          </a:p>
          <a:p>
            <a:pPr marL="342900" lvl="0" indent="-342900">
              <a:buFont typeface="Arial" panose="020B0604020202020204" pitchFamily="34" charset="0"/>
              <a:buChar char="•"/>
            </a:pPr>
            <a:r>
              <a:rPr lang="en-US" b="0" dirty="0" smtClean="0"/>
              <a:t>Set User Permissions</a:t>
            </a:r>
          </a:p>
          <a:p>
            <a:pPr marL="522900" lvl="2" indent="-342900">
              <a:buFont typeface="Arial" panose="020B0604020202020204" pitchFamily="34" charset="0"/>
              <a:buChar char="•"/>
            </a:pPr>
            <a:r>
              <a:rPr lang="en-US" b="0" dirty="0" smtClean="0"/>
              <a:t>Manage Permission Roles </a:t>
            </a:r>
          </a:p>
          <a:p>
            <a:pPr lvl="0"/>
            <a:r>
              <a:rPr lang="en-US" b="0" dirty="0" smtClean="0"/>
              <a:t>In Permission Settings there is a new Permission Group – </a:t>
            </a:r>
            <a:r>
              <a:rPr lang="en-US" dirty="0" smtClean="0"/>
              <a:t>Analytics Permissions</a:t>
            </a:r>
          </a:p>
          <a:p>
            <a:pPr lvl="0"/>
            <a:endParaRPr lang="en-US" dirty="0" smtClean="0"/>
          </a:p>
          <a:p>
            <a:pPr lvl="0"/>
            <a:endParaRPr lang="en-US" dirty="0" smtClean="0"/>
          </a:p>
          <a:p>
            <a:endParaRPr lang="en-US" dirty="0">
              <a:solidFill>
                <a:srgbClr val="C00000"/>
              </a:solidFill>
            </a:endParaRPr>
          </a:p>
        </p:txBody>
      </p:sp>
      <p:sp>
        <p:nvSpPr>
          <p:cNvPr id="6" name="Rectangle 5"/>
          <p:cNvSpPr/>
          <p:nvPr/>
        </p:nvSpPr>
        <p:spPr bwMode="gray">
          <a:xfrm>
            <a:off x="7903029" y="1944000"/>
            <a:ext cx="1485900" cy="216000"/>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900" b="1" i="0" u="none" strike="noStrike" kern="0" cap="none" spc="0" normalizeH="0" baseline="0" noProof="0" dirty="0" smtClean="0">
                <a:ln>
                  <a:noFill/>
                </a:ln>
                <a:effectLst/>
                <a:uLnTx/>
                <a:uFillTx/>
                <a:latin typeface="Calibri" panose="020F0502020204030204" pitchFamily="34" charset="0"/>
                <a:ea typeface="Arial Unicode MS" pitchFamily="34" charset="-128"/>
                <a:cs typeface="Arial Unicode MS" pitchFamily="34" charset="-128"/>
              </a:rPr>
              <a:t>Analytics Permissions</a:t>
            </a:r>
          </a:p>
        </p:txBody>
      </p:sp>
      <p:pic>
        <p:nvPicPr>
          <p:cNvPr id="2052" name="Picture 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682" b="1682"/>
          <a:stretch>
            <a:fillRect/>
          </a:stretch>
        </p:blipFill>
        <p:spPr bwMode="auto">
          <a:xfrm>
            <a:off x="5397500" y="1782763"/>
            <a:ext cx="6261100"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gray">
          <a:xfrm>
            <a:off x="9584871" y="5257797"/>
            <a:ext cx="1134835" cy="187779"/>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800" b="1" i="0" u="sng" strike="noStrike" kern="0" cap="none" spc="0" normalizeH="0" baseline="0" noProof="0" dirty="0" smtClean="0">
                <a:ln>
                  <a:noFill/>
                </a:ln>
                <a:solidFill>
                  <a:srgbClr val="0062AC"/>
                </a:solidFill>
                <a:effectLst/>
                <a:uLnTx/>
                <a:uFillTx/>
                <a:latin typeface="Calibri" panose="020F0502020204030204" pitchFamily="34" charset="0"/>
                <a:ea typeface="Arial Unicode MS" pitchFamily="34" charset="-128"/>
                <a:cs typeface="Arial Unicode MS" pitchFamily="34" charset="-128"/>
              </a:rPr>
              <a:t>Analytics Permissions</a:t>
            </a:r>
          </a:p>
        </p:txBody>
      </p:sp>
      <p:cxnSp>
        <p:nvCxnSpPr>
          <p:cNvPr id="10" name="Straight Arrow Connector 9"/>
          <p:cNvCxnSpPr/>
          <p:nvPr/>
        </p:nvCxnSpPr>
        <p:spPr>
          <a:xfrm>
            <a:off x="5102679" y="3771900"/>
            <a:ext cx="612321" cy="32657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 idx="1"/>
          </p:cNvCxnSpPr>
          <p:nvPr/>
        </p:nvCxnSpPr>
        <p:spPr>
          <a:xfrm>
            <a:off x="6580414" y="4098471"/>
            <a:ext cx="3004457" cy="125321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5128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Configure 3.</a:t>
            </a:r>
            <a:endParaRPr lang="en-US" dirty="0"/>
          </a:p>
        </p:txBody>
      </p:sp>
      <p:sp>
        <p:nvSpPr>
          <p:cNvPr id="4" name="Text Placeholder 3"/>
          <p:cNvSpPr>
            <a:spLocks noGrp="1"/>
          </p:cNvSpPr>
          <p:nvPr>
            <p:ph type="body" sz="quarter" idx="11"/>
          </p:nvPr>
        </p:nvSpPr>
        <p:spPr>
          <a:xfrm>
            <a:off x="299508" y="1439299"/>
            <a:ext cx="5039936" cy="4683915"/>
          </a:xfrm>
        </p:spPr>
        <p:txBody>
          <a:bodyPr/>
          <a:lstStyle/>
          <a:p>
            <a:pPr lvl="0"/>
            <a:r>
              <a:rPr lang="en-US" sz="1800" b="0" dirty="0" smtClean="0"/>
              <a:t>The </a:t>
            </a:r>
            <a:r>
              <a:rPr lang="en-US" sz="1800" dirty="0" smtClean="0"/>
              <a:t>Show Planning </a:t>
            </a:r>
            <a:r>
              <a:rPr lang="en-US" sz="1800" b="0" dirty="0" smtClean="0"/>
              <a:t>option is dependent on the setting of the Enable Workforce Planning option in Provisioning: </a:t>
            </a:r>
            <a:r>
              <a:rPr lang="en-US" sz="1200" b="0" dirty="0" smtClean="0"/>
              <a:t>(this has been moved from the Reports Permissions group)</a:t>
            </a:r>
          </a:p>
          <a:p>
            <a:pPr lvl="0"/>
            <a:endParaRPr lang="en-US" sz="1800" dirty="0" smtClean="0"/>
          </a:p>
          <a:p>
            <a:endParaRPr lang="en-US" sz="1400" dirty="0"/>
          </a:p>
          <a:p>
            <a:pPr>
              <a:spcBef>
                <a:spcPts val="0"/>
              </a:spcBef>
            </a:pPr>
            <a:r>
              <a:rPr lang="en-US" sz="1800" b="0" dirty="0" smtClean="0"/>
              <a:t>The </a:t>
            </a:r>
            <a:r>
              <a:rPr lang="en-US" sz="1800" b="0" dirty="0"/>
              <a:t>number of items available for setting in the </a:t>
            </a:r>
            <a:r>
              <a:rPr lang="en-US" sz="1800" dirty="0"/>
              <a:t>Functional Permissions </a:t>
            </a:r>
            <a:r>
              <a:rPr lang="en-US" sz="1800" b="0" dirty="0" smtClean="0"/>
              <a:t>and </a:t>
            </a:r>
            <a:r>
              <a:rPr lang="en-US" sz="1800" dirty="0" smtClean="0"/>
              <a:t>Option Permissions</a:t>
            </a:r>
            <a:r>
              <a:rPr lang="en-US" sz="1800" b="0" dirty="0" smtClean="0"/>
              <a:t> will </a:t>
            </a:r>
            <a:r>
              <a:rPr lang="en-US" sz="1800" b="0" dirty="0"/>
              <a:t>be dependent on </a:t>
            </a:r>
            <a:r>
              <a:rPr lang="en-US" sz="1800" b="0" dirty="0" smtClean="0"/>
              <a:t>which of </a:t>
            </a:r>
            <a:r>
              <a:rPr lang="en-US" sz="1800" b="0" dirty="0"/>
              <a:t>the Online Report Designer options are set in Provisioning.</a:t>
            </a:r>
          </a:p>
          <a:p>
            <a:pPr lvl="0">
              <a:spcBef>
                <a:spcPts val="0"/>
              </a:spcBef>
            </a:pPr>
            <a:r>
              <a:rPr lang="en-US" dirty="0" smtClean="0"/>
              <a:t> </a:t>
            </a:r>
          </a:p>
          <a:p>
            <a:endParaRPr lang="en-US" dirty="0">
              <a:solidFill>
                <a:srgbClr val="C00000"/>
              </a:solidFill>
            </a:endParaRPr>
          </a:p>
        </p:txBody>
      </p:sp>
      <p:sp>
        <p:nvSpPr>
          <p:cNvPr id="6" name="Rectangle 5"/>
          <p:cNvSpPr/>
          <p:nvPr/>
        </p:nvSpPr>
        <p:spPr bwMode="gray">
          <a:xfrm>
            <a:off x="7903029" y="1944000"/>
            <a:ext cx="1485900" cy="216000"/>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900" b="1" i="0" u="none" strike="noStrike" kern="0" cap="none" spc="0" normalizeH="0" baseline="0" noProof="0" dirty="0" smtClean="0">
                <a:ln>
                  <a:noFill/>
                </a:ln>
                <a:effectLst/>
                <a:uLnTx/>
                <a:uFillTx/>
                <a:latin typeface="Calibri" panose="020F0502020204030204" pitchFamily="34" charset="0"/>
                <a:ea typeface="Arial Unicode MS" pitchFamily="34" charset="-128"/>
                <a:cs typeface="Arial Unicode MS" pitchFamily="34" charset="-128"/>
              </a:rPr>
              <a:t>Analytics Permissions</a:t>
            </a:r>
          </a:p>
        </p:txBody>
      </p:sp>
      <p:pic>
        <p:nvPicPr>
          <p:cNvPr id="3076" name="Picture 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420" b="420"/>
          <a:stretch>
            <a:fillRect/>
          </a:stretch>
        </p:blipFill>
        <p:spPr bwMode="auto">
          <a:xfrm>
            <a:off x="6538913" y="1341438"/>
            <a:ext cx="4964112"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gray">
          <a:xfrm>
            <a:off x="8588829" y="1944000"/>
            <a:ext cx="171450" cy="216000"/>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Rectangle 9"/>
          <p:cNvSpPr/>
          <p:nvPr/>
        </p:nvSpPr>
        <p:spPr bwMode="gray">
          <a:xfrm>
            <a:off x="8784000" y="2160000"/>
            <a:ext cx="106136" cy="158657"/>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788" y="2474211"/>
            <a:ext cx="25241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gray">
          <a:xfrm>
            <a:off x="2646715" y="2707573"/>
            <a:ext cx="2188028" cy="228600"/>
          </a:xfrm>
          <a:prstGeom prst="rect">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2" name="Rectangle 11"/>
          <p:cNvSpPr/>
          <p:nvPr/>
        </p:nvSpPr>
        <p:spPr bwMode="gray">
          <a:xfrm>
            <a:off x="6629400" y="2160000"/>
            <a:ext cx="2351314" cy="325345"/>
          </a:xfrm>
          <a:prstGeom prst="rect">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14" name="Straight Arrow Connector 13"/>
          <p:cNvCxnSpPr/>
          <p:nvPr/>
        </p:nvCxnSpPr>
        <p:spPr>
          <a:xfrm>
            <a:off x="1736397" y="2474211"/>
            <a:ext cx="910318" cy="23336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59235" y="2642260"/>
            <a:ext cx="1738993" cy="18777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371" y="4681538"/>
            <a:ext cx="38385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gray">
          <a:xfrm>
            <a:off x="6629400" y="2518682"/>
            <a:ext cx="3567793" cy="2641147"/>
          </a:xfrm>
          <a:prstGeom prst="rect">
            <a:avLst/>
          </a:prstGeom>
          <a:noFill/>
          <a:ln w="25400" algn="ctr">
            <a:solidFill>
              <a:srgbClr val="00B05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8" name="Rectangle 17"/>
          <p:cNvSpPr/>
          <p:nvPr/>
        </p:nvSpPr>
        <p:spPr bwMode="gray">
          <a:xfrm>
            <a:off x="2449287" y="4906736"/>
            <a:ext cx="3671659" cy="1224642"/>
          </a:xfrm>
          <a:prstGeom prst="rect">
            <a:avLst/>
          </a:prstGeom>
          <a:noFill/>
          <a:ln w="25400" algn="ctr">
            <a:solidFill>
              <a:srgbClr val="00B05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20" name="Straight Arrow Connector 19"/>
          <p:cNvCxnSpPr/>
          <p:nvPr/>
        </p:nvCxnSpPr>
        <p:spPr>
          <a:xfrm>
            <a:off x="1517073" y="4916941"/>
            <a:ext cx="932214" cy="485775"/>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35411" y="4335236"/>
            <a:ext cx="869497" cy="5715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9217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Configure 4.</a:t>
            </a:r>
            <a:endParaRPr lang="en-US" dirty="0"/>
          </a:p>
        </p:txBody>
      </p:sp>
      <p:sp>
        <p:nvSpPr>
          <p:cNvPr id="4" name="Text Placeholder 3"/>
          <p:cNvSpPr>
            <a:spLocks noGrp="1"/>
          </p:cNvSpPr>
          <p:nvPr>
            <p:ph type="body" sz="quarter" idx="11"/>
          </p:nvPr>
        </p:nvSpPr>
        <p:spPr>
          <a:xfrm>
            <a:off x="375955" y="1692392"/>
            <a:ext cx="5039936" cy="4393017"/>
          </a:xfrm>
        </p:spPr>
        <p:txBody>
          <a:bodyPr/>
          <a:lstStyle/>
          <a:p>
            <a:pPr lvl="0"/>
            <a:r>
              <a:rPr lang="en-US" b="0" dirty="0" smtClean="0"/>
              <a:t>Setting these Permissions will not automatically effect the tools and options available when a user granted this role enters Analytics. This process is really a configuration step.</a:t>
            </a:r>
          </a:p>
          <a:p>
            <a:pPr lvl="0"/>
            <a:r>
              <a:rPr lang="en-US" b="0" dirty="0" smtClean="0"/>
              <a:t>Spend as much time as you need to configure the appropriate </a:t>
            </a:r>
            <a:r>
              <a:rPr lang="en-US" dirty="0" smtClean="0"/>
              <a:t>Functional and Option Permissions</a:t>
            </a:r>
            <a:r>
              <a:rPr lang="en-US" b="0" dirty="0" smtClean="0"/>
              <a:t> on as many Roles as required.</a:t>
            </a:r>
          </a:p>
          <a:p>
            <a:endParaRPr lang="en-US" dirty="0">
              <a:solidFill>
                <a:srgbClr val="C00000"/>
              </a:solidFill>
            </a:endParaRPr>
          </a:p>
        </p:txBody>
      </p:sp>
      <p:pic>
        <p:nvPicPr>
          <p:cNvPr id="2051" name="Picture 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4390" b="4390"/>
          <a:stretch>
            <a:fillRect/>
          </a:stretch>
        </p:blipFill>
        <p:spPr bwMode="auto">
          <a:xfrm>
            <a:off x="5412242" y="1675946"/>
            <a:ext cx="6499451"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gray">
          <a:xfrm>
            <a:off x="5535386" y="4727120"/>
            <a:ext cx="1134835" cy="187779"/>
          </a:xfrm>
          <a:prstGeom prst="rect">
            <a:avLst/>
          </a:prstGeom>
          <a:solidFill>
            <a:schemeClr val="tx2">
              <a:lumMod val="20000"/>
              <a:lumOff val="80000"/>
            </a:schemeClr>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800" b="1" i="0" u="sng" strike="noStrike" kern="0" cap="none" spc="0" normalizeH="0" baseline="0" noProof="0" dirty="0" smtClean="0">
                <a:ln>
                  <a:noFill/>
                </a:ln>
                <a:solidFill>
                  <a:srgbClr val="0062AC"/>
                </a:solidFill>
                <a:effectLst/>
                <a:uLnTx/>
                <a:uFillTx/>
                <a:latin typeface="Calibri" panose="020F0502020204030204" pitchFamily="34" charset="0"/>
                <a:ea typeface="Arial Unicode MS" pitchFamily="34" charset="-128"/>
                <a:cs typeface="Arial Unicode MS" pitchFamily="34" charset="-128"/>
              </a:rPr>
              <a:t>Analytics Permissions</a:t>
            </a:r>
          </a:p>
        </p:txBody>
      </p:sp>
      <p:sp>
        <p:nvSpPr>
          <p:cNvPr id="6" name="Rectangle 5"/>
          <p:cNvSpPr/>
          <p:nvPr/>
        </p:nvSpPr>
        <p:spPr bwMode="gray">
          <a:xfrm>
            <a:off x="7903029" y="1944000"/>
            <a:ext cx="1485900" cy="216000"/>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900" b="1" i="0" u="none" strike="noStrike" kern="0" cap="none" spc="0" normalizeH="0" baseline="0" noProof="0" dirty="0" smtClean="0">
                <a:ln>
                  <a:noFill/>
                </a:ln>
                <a:effectLst/>
                <a:uLnTx/>
                <a:uFillTx/>
                <a:latin typeface="Calibri" panose="020F0502020204030204" pitchFamily="34" charset="0"/>
                <a:ea typeface="Arial Unicode MS" pitchFamily="34" charset="-128"/>
                <a:cs typeface="Arial Unicode MS" pitchFamily="34" charset="-128"/>
              </a:rPr>
              <a:t>Analytics Permissions</a:t>
            </a:r>
          </a:p>
        </p:txBody>
      </p:sp>
    </p:spTree>
    <p:extLst>
      <p:ext uri="{BB962C8B-B14F-4D97-AF65-F5344CB8AC3E}">
        <p14:creationId xmlns:p14="http://schemas.microsoft.com/office/powerpoint/2010/main" val="353380967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on the Switch</a:t>
            </a:r>
            <a:endParaRPr lang="en-US" dirty="0"/>
          </a:p>
        </p:txBody>
      </p:sp>
      <p:sp>
        <p:nvSpPr>
          <p:cNvPr id="4" name="Text Placeholder 3"/>
          <p:cNvSpPr>
            <a:spLocks noGrp="1"/>
          </p:cNvSpPr>
          <p:nvPr>
            <p:ph type="body" sz="quarter" idx="11"/>
          </p:nvPr>
        </p:nvSpPr>
        <p:spPr>
          <a:xfrm>
            <a:off x="324000" y="1692392"/>
            <a:ext cx="5039936" cy="4393017"/>
          </a:xfrm>
        </p:spPr>
        <p:txBody>
          <a:bodyPr/>
          <a:lstStyle/>
          <a:p>
            <a:pPr lvl="0"/>
            <a:r>
              <a:rPr lang="en-US" b="0" dirty="0" smtClean="0"/>
              <a:t>When you are ready for these Permissions to take effect, simply turn on the Opt In switch in </a:t>
            </a:r>
            <a:r>
              <a:rPr lang="en-US" dirty="0" smtClean="0"/>
              <a:t>Admin Center</a:t>
            </a:r>
            <a:r>
              <a:rPr lang="en-US" b="0" dirty="0" smtClean="0"/>
              <a:t>:</a:t>
            </a:r>
          </a:p>
          <a:p>
            <a:pPr marL="285750" lvl="0" indent="-285750">
              <a:buFont typeface="Arial" panose="020B0604020202020204" pitchFamily="34" charset="0"/>
              <a:buChar char="•"/>
            </a:pPr>
            <a:r>
              <a:rPr lang="en-US" b="0" dirty="0" smtClean="0"/>
              <a:t>Company Settings</a:t>
            </a:r>
          </a:p>
          <a:p>
            <a:pPr marL="465750" lvl="2" indent="-285750">
              <a:buFont typeface="Arial" panose="020B0604020202020204" pitchFamily="34" charset="0"/>
              <a:buChar char="•"/>
            </a:pPr>
            <a:r>
              <a:rPr lang="en-US" sz="2000" b="0" dirty="0" smtClean="0"/>
              <a:t>Company System and Logo Settings</a:t>
            </a:r>
          </a:p>
          <a:p>
            <a:pPr lvl="2" indent="0">
              <a:buNone/>
            </a:pPr>
            <a:endParaRPr lang="en-US" sz="2000" dirty="0" smtClean="0"/>
          </a:p>
          <a:p>
            <a:pPr lvl="2" indent="0">
              <a:buNone/>
            </a:pPr>
            <a:r>
              <a:rPr lang="en-US" sz="2000" b="0" dirty="0" smtClean="0"/>
              <a:t>With this switch ON, the Permissions defined in the RBP Role will be used to control tools and functions available when the user undertakes SSO to Analytics.  The permissions previously defined on the Analytics Role will be ignored.</a:t>
            </a:r>
          </a:p>
          <a:p>
            <a:endParaRPr lang="en-US" dirty="0">
              <a:solidFill>
                <a:srgbClr val="C00000"/>
              </a:solidFill>
            </a:endParaRPr>
          </a:p>
        </p:txBody>
      </p:sp>
      <p:cxnSp>
        <p:nvCxnSpPr>
          <p:cNvPr id="12" name="Straight Arrow Connector 11"/>
          <p:cNvCxnSpPr/>
          <p:nvPr/>
        </p:nvCxnSpPr>
        <p:spPr>
          <a:xfrm>
            <a:off x="4873336" y="3512127"/>
            <a:ext cx="997527" cy="113260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12428" y="5198734"/>
            <a:ext cx="5569527" cy="1107996"/>
          </a:xfrm>
          <a:prstGeom prst="rect">
            <a:avLst/>
          </a:prstGeom>
          <a:noFill/>
          <a:ln w="25400">
            <a:solidFill>
              <a:srgbClr val="00B050"/>
            </a:solidFill>
          </a:ln>
        </p:spPr>
        <p:txBody>
          <a:bodyPr wrap="square" lIns="0" tIns="0" rIns="0" bIns="0" rtlCol="0">
            <a:spAutoFit/>
          </a:bodyPr>
          <a:lstStyle/>
          <a:p>
            <a:pPr algn="ctr" fontAlgn="base">
              <a:spcBef>
                <a:spcPts val="600"/>
              </a:spcBef>
              <a:spcAft>
                <a:spcPct val="0"/>
              </a:spcAft>
              <a:buClr>
                <a:srgbClr val="F0AB00"/>
              </a:buClr>
              <a:buSzPct val="80000"/>
            </a:pPr>
            <a:r>
              <a:rPr lang="en-AU" sz="1800" kern="0" dirty="0" smtClean="0">
                <a:ea typeface="Arial Unicode MS" pitchFamily="34" charset="-128"/>
                <a:cs typeface="Arial Unicode MS" pitchFamily="34" charset="-128"/>
              </a:rPr>
              <a:t>NOTE:  This switch </a:t>
            </a:r>
            <a:r>
              <a:rPr lang="en-AU" sz="1800" b="1" kern="0" dirty="0" smtClean="0">
                <a:ea typeface="Arial Unicode MS" pitchFamily="34" charset="-128"/>
                <a:cs typeface="Arial Unicode MS" pitchFamily="34" charset="-128"/>
              </a:rPr>
              <a:t>should not </a:t>
            </a:r>
            <a:r>
              <a:rPr lang="en-AU" sz="1800" kern="0" dirty="0" smtClean="0">
                <a:ea typeface="Arial Unicode MS" pitchFamily="34" charset="-128"/>
                <a:cs typeface="Arial Unicode MS" pitchFamily="34" charset="-128"/>
              </a:rPr>
              <a:t>be turned on for </a:t>
            </a:r>
            <a:r>
              <a:rPr lang="en-AU" sz="1800" b="1" kern="0" dirty="0" smtClean="0">
                <a:ea typeface="Arial Unicode MS" pitchFamily="34" charset="-128"/>
                <a:cs typeface="Arial Unicode MS" pitchFamily="34" charset="-128"/>
              </a:rPr>
              <a:t>Workforce Analytics </a:t>
            </a:r>
            <a:r>
              <a:rPr lang="en-AU" sz="1800" kern="0" dirty="0" smtClean="0">
                <a:ea typeface="Arial Unicode MS" pitchFamily="34" charset="-128"/>
                <a:cs typeface="Arial Unicode MS" pitchFamily="34" charset="-128"/>
              </a:rPr>
              <a:t>or </a:t>
            </a:r>
            <a:r>
              <a:rPr lang="en-AU" sz="1800" b="1" kern="0" dirty="0" smtClean="0">
                <a:ea typeface="Arial Unicode MS" pitchFamily="34" charset="-128"/>
                <a:cs typeface="Arial Unicode MS" pitchFamily="34" charset="-128"/>
              </a:rPr>
              <a:t>Workforce Planning </a:t>
            </a:r>
            <a:r>
              <a:rPr lang="en-AU" sz="1800" kern="0" dirty="0" smtClean="0">
                <a:ea typeface="Arial Unicode MS" pitchFamily="34" charset="-128"/>
                <a:cs typeface="Arial Unicode MS" pitchFamily="34" charset="-128"/>
              </a:rPr>
              <a:t>customers. These customers will be catered for in future release.</a:t>
            </a:r>
          </a:p>
        </p:txBody>
      </p:sp>
      <p:pic>
        <p:nvPicPr>
          <p:cNvPr id="1037" name="Picture 1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71" r="171"/>
          <a:stretch>
            <a:fillRect/>
          </a:stretch>
        </p:blipFill>
        <p:spPr bwMode="auto">
          <a:xfrm>
            <a:off x="6006234" y="617626"/>
            <a:ext cx="5797550" cy="429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gray">
          <a:xfrm>
            <a:off x="5870863" y="4644736"/>
            <a:ext cx="6213763" cy="249381"/>
          </a:xfrm>
          <a:prstGeom prst="rect">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6730839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dirty="0" smtClean="0"/>
              <a:t>                                         </a:t>
            </a:r>
          </a:p>
          <a:p>
            <a:endParaRPr lang="en-US" dirty="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Overview</a:t>
            </a:r>
          </a:p>
          <a:p>
            <a:pPr lvl="1"/>
            <a:r>
              <a:rPr lang="en-US" dirty="0" smtClean="0"/>
              <a:t>Summary</a:t>
            </a:r>
          </a:p>
          <a:p>
            <a:pPr lvl="1"/>
            <a:r>
              <a:rPr lang="en-US" dirty="0" smtClean="0"/>
              <a:t>Target customers</a:t>
            </a:r>
          </a:p>
          <a:p>
            <a:pPr lvl="1"/>
            <a:r>
              <a:rPr lang="en-US" dirty="0" smtClean="0"/>
              <a:t>Usage Before and After</a:t>
            </a:r>
          </a:p>
          <a:p>
            <a:r>
              <a:rPr lang="en-US" dirty="0" smtClean="0"/>
              <a:t>Steps to Configure</a:t>
            </a:r>
          </a:p>
          <a:p>
            <a:pPr lvl="1"/>
            <a:r>
              <a:rPr lang="en-US" dirty="0" smtClean="0"/>
              <a:t>Steps to Configure</a:t>
            </a:r>
          </a:p>
          <a:p>
            <a:pPr lvl="1"/>
            <a:r>
              <a:rPr lang="en-US" dirty="0" smtClean="0"/>
              <a:t>Turn on the Switch</a:t>
            </a:r>
          </a:p>
          <a:p>
            <a:pPr marL="0" lvl="1"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3" name="Text Placeholder 2"/>
          <p:cNvSpPr>
            <a:spLocks noGrp="1"/>
          </p:cNvSpPr>
          <p:nvPr>
            <p:ph type="body" sz="quarter" idx="10"/>
          </p:nvPr>
        </p:nvSpPr>
        <p:spPr/>
        <p:txBody>
          <a:bodyPr/>
          <a:lstStyle/>
          <a:p>
            <a:endParaRPr lang="en-US" dirty="0" smtClean="0"/>
          </a:p>
          <a:p>
            <a:endParaRPr lang="en-US" dirty="0"/>
          </a:p>
          <a:p>
            <a:endParaRPr lang="en-US" dirty="0"/>
          </a:p>
        </p:txBody>
      </p:sp>
    </p:spTree>
    <p:extLst>
      <p:ext uri="{BB962C8B-B14F-4D97-AF65-F5344CB8AC3E}">
        <p14:creationId xmlns:p14="http://schemas.microsoft.com/office/powerpoint/2010/main" val="365336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p:txBody>
          <a:bodyPr/>
          <a:lstStyle/>
          <a:p>
            <a:r>
              <a:rPr lang="en-AU" sz="2400" b="0" dirty="0">
                <a:solidFill>
                  <a:schemeClr val="dk1"/>
                </a:solidFill>
              </a:rPr>
              <a:t>A phased migration of Reporting Role permissions to the SFSF Role Based Permission framework is being undertaken as a multi-release project.</a:t>
            </a:r>
          </a:p>
          <a:p>
            <a:r>
              <a:rPr lang="en-AU" sz="2400" b="0" dirty="0" smtClean="0">
                <a:solidFill>
                  <a:schemeClr val="dk1"/>
                </a:solidFill>
              </a:rPr>
              <a:t>In </a:t>
            </a:r>
            <a:r>
              <a:rPr lang="en-AU" sz="2400" b="0" dirty="0">
                <a:solidFill>
                  <a:schemeClr val="dk1"/>
                </a:solidFill>
              </a:rPr>
              <a:t>the 1508 (August) </a:t>
            </a:r>
            <a:r>
              <a:rPr lang="en-AU" sz="2400" b="0" dirty="0" smtClean="0">
                <a:solidFill>
                  <a:schemeClr val="dk1"/>
                </a:solidFill>
              </a:rPr>
              <a:t>release, </a:t>
            </a:r>
            <a:r>
              <a:rPr lang="en-AU" sz="2400" b="0" dirty="0">
                <a:solidFill>
                  <a:schemeClr val="dk1"/>
                </a:solidFill>
              </a:rPr>
              <a:t>functional permissions that were previously maintained within the Workforce Analytics </a:t>
            </a:r>
            <a:r>
              <a:rPr lang="en-AU" sz="2400" b="0" dirty="0" smtClean="0">
                <a:solidFill>
                  <a:schemeClr val="dk1"/>
                </a:solidFill>
              </a:rPr>
              <a:t>Role </a:t>
            </a:r>
            <a:r>
              <a:rPr lang="en-AU" sz="2400" b="0" dirty="0">
                <a:solidFill>
                  <a:schemeClr val="dk1"/>
                </a:solidFill>
              </a:rPr>
              <a:t>can now be created and maintained using </a:t>
            </a:r>
            <a:r>
              <a:rPr lang="en-AU" sz="2400" b="0" dirty="0" err="1">
                <a:solidFill>
                  <a:schemeClr val="dk1"/>
                </a:solidFill>
              </a:rPr>
              <a:t>SuccessFactors</a:t>
            </a:r>
            <a:r>
              <a:rPr lang="en-AU" sz="2400" b="0" dirty="0">
                <a:solidFill>
                  <a:schemeClr val="dk1"/>
                </a:solidFill>
              </a:rPr>
              <a:t> HCM Role Based Permissions (RBP</a:t>
            </a:r>
            <a:r>
              <a:rPr lang="en-AU" sz="2400" b="0" dirty="0" smtClean="0">
                <a:solidFill>
                  <a:schemeClr val="dk1"/>
                </a:solidFill>
              </a:rPr>
              <a:t>). </a:t>
            </a:r>
          </a:p>
          <a:p>
            <a:r>
              <a:rPr lang="en-AU" sz="2400" b="0" dirty="0" smtClean="0">
                <a:solidFill>
                  <a:schemeClr val="dk1"/>
                </a:solidFill>
              </a:rPr>
              <a:t>Additional features will be migrated to the SFSF HCM Role in future releases.</a:t>
            </a:r>
          </a:p>
          <a:p>
            <a:r>
              <a:rPr lang="en-AU" sz="2400" b="0" dirty="0" smtClean="0">
                <a:solidFill>
                  <a:schemeClr val="dk1"/>
                </a:solidFill>
              </a:rPr>
              <a:t>This means that not all customers should adopt this feature in 1508.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Customers</a:t>
            </a:r>
            <a:endParaRPr lang="en-US" dirty="0"/>
          </a:p>
        </p:txBody>
      </p:sp>
      <p:sp>
        <p:nvSpPr>
          <p:cNvPr id="3" name="Text Placeholder 2"/>
          <p:cNvSpPr>
            <a:spLocks noGrp="1"/>
          </p:cNvSpPr>
          <p:nvPr>
            <p:ph type="body" sz="quarter" idx="10"/>
          </p:nvPr>
        </p:nvSpPr>
        <p:spPr>
          <a:xfrm>
            <a:off x="326227" y="1564160"/>
            <a:ext cx="11545200" cy="4392043"/>
          </a:xfrm>
        </p:spPr>
        <p:txBody>
          <a:bodyPr/>
          <a:lstStyle/>
          <a:p>
            <a:r>
              <a:rPr lang="en-AU" b="0" dirty="0">
                <a:solidFill>
                  <a:schemeClr val="dk1"/>
                </a:solidFill>
              </a:rPr>
              <a:t>In the 1508 </a:t>
            </a:r>
            <a:r>
              <a:rPr lang="en-AU" b="0" dirty="0" smtClean="0">
                <a:solidFill>
                  <a:schemeClr val="dk1"/>
                </a:solidFill>
              </a:rPr>
              <a:t>release the following customers </a:t>
            </a:r>
            <a:r>
              <a:rPr lang="en-AU" i="1" dirty="0" smtClean="0">
                <a:solidFill>
                  <a:schemeClr val="dk1"/>
                </a:solidFill>
              </a:rPr>
              <a:t>SHOULD</a:t>
            </a:r>
            <a:r>
              <a:rPr lang="en-AU" b="0" dirty="0" smtClean="0">
                <a:solidFill>
                  <a:schemeClr val="dk1"/>
                </a:solidFill>
              </a:rPr>
              <a:t> consider adopting this feature:</a:t>
            </a:r>
            <a:endParaRPr lang="en-US" b="0" dirty="0"/>
          </a:p>
          <a:p>
            <a:pPr marL="342900" lvl="0" indent="-342900">
              <a:buFont typeface="Arial" panose="020B0604020202020204" pitchFamily="34" charset="0"/>
              <a:buChar char="•"/>
            </a:pPr>
            <a:r>
              <a:rPr lang="en-AU" b="0" dirty="0" smtClean="0">
                <a:solidFill>
                  <a:schemeClr val="dk1"/>
                </a:solidFill>
              </a:rPr>
              <a:t>Foundations (Platform)</a:t>
            </a:r>
          </a:p>
          <a:p>
            <a:pPr marL="342900" lvl="0" indent="-342900">
              <a:spcBef>
                <a:spcPts val="0"/>
              </a:spcBef>
              <a:buFont typeface="Arial" panose="020B0604020202020204" pitchFamily="34" charset="0"/>
              <a:buChar char="•"/>
            </a:pPr>
            <a:r>
              <a:rPr lang="en-AU" b="0" dirty="0" smtClean="0">
                <a:solidFill>
                  <a:schemeClr val="dk1"/>
                </a:solidFill>
              </a:rPr>
              <a:t>Employee Central Advanced </a:t>
            </a:r>
            <a:r>
              <a:rPr lang="en-AU" b="0" dirty="0">
                <a:solidFill>
                  <a:schemeClr val="dk1"/>
                </a:solidFill>
              </a:rPr>
              <a:t>Reporting </a:t>
            </a:r>
            <a:endParaRPr lang="en-AU" b="0" dirty="0" smtClean="0">
              <a:solidFill>
                <a:schemeClr val="dk1"/>
              </a:solidFill>
            </a:endParaRPr>
          </a:p>
          <a:p>
            <a:pPr lvl="0"/>
            <a:r>
              <a:rPr lang="en-AU" b="0" dirty="0" smtClean="0">
                <a:solidFill>
                  <a:schemeClr val="dk1"/>
                </a:solidFill>
              </a:rPr>
              <a:t>In 1508 the following customers </a:t>
            </a:r>
            <a:r>
              <a:rPr lang="en-AU" i="1" dirty="0" smtClean="0">
                <a:solidFill>
                  <a:schemeClr val="dk1"/>
                </a:solidFill>
              </a:rPr>
              <a:t>SHOULD NOT </a:t>
            </a:r>
            <a:r>
              <a:rPr lang="en-AU" b="0" dirty="0" smtClean="0">
                <a:solidFill>
                  <a:schemeClr val="dk1"/>
                </a:solidFill>
              </a:rPr>
              <a:t>adopt this feature but should continue as at present:</a:t>
            </a:r>
          </a:p>
          <a:p>
            <a:pPr marL="342900" lvl="0" indent="-342900">
              <a:buFont typeface="Arial" panose="020B0604020202020204" pitchFamily="34" charset="0"/>
              <a:buChar char="•"/>
            </a:pPr>
            <a:r>
              <a:rPr lang="en-AU" b="0" dirty="0" smtClean="0">
                <a:solidFill>
                  <a:schemeClr val="dk1"/>
                </a:solidFill>
              </a:rPr>
              <a:t>Workforce Analytics </a:t>
            </a:r>
          </a:p>
          <a:p>
            <a:pPr marL="342900" lvl="0" indent="-342900">
              <a:spcBef>
                <a:spcPts val="0"/>
              </a:spcBef>
              <a:buFont typeface="Arial" panose="020B0604020202020204" pitchFamily="34" charset="0"/>
              <a:buChar char="•"/>
            </a:pPr>
            <a:r>
              <a:rPr lang="en-AU" b="0" dirty="0" smtClean="0">
                <a:solidFill>
                  <a:schemeClr val="dk1"/>
                </a:solidFill>
              </a:rPr>
              <a:t>Workforce Planning </a:t>
            </a:r>
          </a:p>
          <a:p>
            <a:pPr lvl="0">
              <a:spcBef>
                <a:spcPts val="0"/>
              </a:spcBef>
            </a:pPr>
            <a:endParaRPr lang="en-AU" b="0" dirty="0">
              <a:solidFill>
                <a:schemeClr val="dk1"/>
              </a:solidFill>
            </a:endParaRPr>
          </a:p>
          <a:p>
            <a:pPr lvl="0">
              <a:spcBef>
                <a:spcPts val="0"/>
              </a:spcBef>
            </a:pPr>
            <a:r>
              <a:rPr lang="en-AU" b="0" dirty="0" smtClean="0">
                <a:solidFill>
                  <a:schemeClr val="dk1"/>
                </a:solidFill>
              </a:rPr>
              <a:t>(These customers require additional parameters to be configured in the Permissions framework and these will be migrated to the SFSF HCM Role in a future release.)</a:t>
            </a:r>
          </a:p>
        </p:txBody>
      </p:sp>
    </p:spTree>
    <p:extLst>
      <p:ext uri="{BB962C8B-B14F-4D97-AF65-F5344CB8AC3E}">
        <p14:creationId xmlns:p14="http://schemas.microsoft.com/office/powerpoint/2010/main" val="386455469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Usage Before</a:t>
            </a:r>
            <a:endParaRPr lang="en-US" b="0" dirty="0"/>
          </a:p>
        </p:txBody>
      </p:sp>
      <p:sp>
        <p:nvSpPr>
          <p:cNvPr id="3" name="Text Placeholder 2"/>
          <p:cNvSpPr>
            <a:spLocks noGrp="1"/>
          </p:cNvSpPr>
          <p:nvPr>
            <p:ph type="body" sz="quarter" idx="10"/>
          </p:nvPr>
        </p:nvSpPr>
        <p:spPr>
          <a:xfrm>
            <a:off x="324000" y="1568616"/>
            <a:ext cx="5662800" cy="1411349"/>
          </a:xfrm>
        </p:spPr>
        <p:txBody>
          <a:bodyPr/>
          <a:lstStyle/>
          <a:p>
            <a:endParaRPr lang="en-US" sz="1800" dirty="0" smtClean="0"/>
          </a:p>
          <a:p>
            <a:r>
              <a:rPr lang="en-US" sz="1800" b="0" dirty="0" smtClean="0"/>
              <a:t>Roles and Permissions were maintained in SFSF:</a:t>
            </a:r>
          </a:p>
        </p:txBody>
      </p:sp>
      <p:sp>
        <p:nvSpPr>
          <p:cNvPr id="4" name="Text Placeholder 3"/>
          <p:cNvSpPr>
            <a:spLocks noGrp="1"/>
          </p:cNvSpPr>
          <p:nvPr>
            <p:ph type="body" sz="quarter" idx="14"/>
          </p:nvPr>
        </p:nvSpPr>
        <p:spPr>
          <a:xfrm>
            <a:off x="6108560" y="1460996"/>
            <a:ext cx="5662800" cy="1435841"/>
          </a:xfrm>
        </p:spPr>
        <p:txBody>
          <a:bodyPr/>
          <a:lstStyle/>
          <a:p>
            <a:r>
              <a:rPr lang="en-US" b="0" dirty="0" smtClean="0"/>
              <a:t>ALSO</a:t>
            </a:r>
          </a:p>
          <a:p>
            <a:pPr>
              <a:spcBef>
                <a:spcPts val="1200"/>
              </a:spcBef>
            </a:pPr>
            <a:r>
              <a:rPr lang="en-US" sz="1600" b="0" dirty="0" smtClean="0"/>
              <a:t>Roles and Permissions required for the Online Report Designer and Workforce Analytics were maintained in the Role Maintenance tool in the Analytics Module:</a:t>
            </a:r>
          </a:p>
        </p:txBody>
      </p:sp>
      <p:pic>
        <p:nvPicPr>
          <p:cNvPr id="10" name="Picture Placeholder 9"/>
          <p:cNvPicPr>
            <a:picLocks noGrp="1"/>
          </p:cNvPicPr>
          <p:nvPr>
            <p:ph type="pic" sz="quarter" idx="15"/>
          </p:nvPr>
        </p:nvPicPr>
        <p:blipFill>
          <a:blip r:embed="rId3"/>
          <a:srcRect l="1164" r="1164"/>
          <a:stretch>
            <a:fillRect/>
          </a:stretch>
        </p:blipFill>
        <p:spPr>
          <a:xfrm>
            <a:off x="383721" y="3065317"/>
            <a:ext cx="5144243" cy="3139539"/>
          </a:xfrm>
          <a:prstGeom prst="rect">
            <a:avLst/>
          </a:prstGeom>
          <a:ln w="15875">
            <a:solidFill>
              <a:srgbClr val="0062AC"/>
            </a:solidFill>
          </a:ln>
        </p:spPr>
      </p:pic>
      <p:pic>
        <p:nvPicPr>
          <p:cNvPr id="1032" name="Picture 8"/>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rcRect l="337" r="337"/>
          <a:stretch>
            <a:fillRect/>
          </a:stretch>
        </p:blipFill>
        <p:spPr bwMode="auto">
          <a:xfrm>
            <a:off x="6276109" y="2982192"/>
            <a:ext cx="5496790" cy="321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us 1"/>
          <p:cNvSpPr/>
          <p:nvPr/>
        </p:nvSpPr>
        <p:spPr bwMode="gray">
          <a:xfrm>
            <a:off x="5631873" y="4229100"/>
            <a:ext cx="581891" cy="768927"/>
          </a:xfrm>
          <a:prstGeom prst="mathPlus">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53519566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After</a:t>
            </a:r>
            <a:endParaRPr lang="en-US" dirty="0"/>
          </a:p>
        </p:txBody>
      </p:sp>
      <p:sp>
        <p:nvSpPr>
          <p:cNvPr id="4" name="Text Placeholder 3"/>
          <p:cNvSpPr>
            <a:spLocks noGrp="1"/>
          </p:cNvSpPr>
          <p:nvPr>
            <p:ph type="body" sz="quarter" idx="11"/>
          </p:nvPr>
        </p:nvSpPr>
        <p:spPr>
          <a:xfrm>
            <a:off x="324000" y="1692392"/>
            <a:ext cx="5039936" cy="4393017"/>
          </a:xfrm>
        </p:spPr>
        <p:txBody>
          <a:bodyPr/>
          <a:lstStyle/>
          <a:p>
            <a:pPr lvl="0"/>
            <a:r>
              <a:rPr lang="en-US" b="0" dirty="0"/>
              <a:t>For Foundations and Employee Central Advanced Reporting </a:t>
            </a:r>
            <a:r>
              <a:rPr lang="en-US" b="0" dirty="0" smtClean="0"/>
              <a:t>customers, Reporting Permissions should be maintained solely within the SFSF HCM Role.</a:t>
            </a:r>
          </a:p>
          <a:p>
            <a:pPr lvl="0"/>
            <a:endParaRPr lang="en-US" dirty="0" smtClean="0"/>
          </a:p>
          <a:p>
            <a:endParaRPr lang="en-US" dirty="0">
              <a:solidFill>
                <a:srgbClr val="C00000"/>
              </a:solidFill>
            </a:endParaRPr>
          </a:p>
        </p:txBody>
      </p:sp>
      <p:pic>
        <p:nvPicPr>
          <p:cNvPr id="2051" name="Picture 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4390" b="4390"/>
          <a:stretch>
            <a:fillRect/>
          </a:stretch>
        </p:blipFill>
        <p:spPr bwMode="auto">
          <a:xfrm>
            <a:off x="5412242" y="1675946"/>
            <a:ext cx="6499451"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gray">
          <a:xfrm>
            <a:off x="5535386" y="4727120"/>
            <a:ext cx="1134835" cy="187779"/>
          </a:xfrm>
          <a:prstGeom prst="rect">
            <a:avLst/>
          </a:prstGeom>
          <a:solidFill>
            <a:schemeClr val="tx2">
              <a:lumMod val="20000"/>
              <a:lumOff val="80000"/>
            </a:schemeClr>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800" b="1" i="0" u="sng" strike="noStrike" kern="0" cap="none" spc="0" normalizeH="0" baseline="0" noProof="0" dirty="0" smtClean="0">
                <a:ln>
                  <a:noFill/>
                </a:ln>
                <a:solidFill>
                  <a:srgbClr val="0062AC"/>
                </a:solidFill>
                <a:effectLst/>
                <a:uLnTx/>
                <a:uFillTx/>
                <a:latin typeface="Calibri" panose="020F0502020204030204" pitchFamily="34" charset="0"/>
                <a:ea typeface="Arial Unicode MS" pitchFamily="34" charset="-128"/>
                <a:cs typeface="Arial Unicode MS" pitchFamily="34" charset="-128"/>
              </a:rPr>
              <a:t>Analytics Permissions</a:t>
            </a:r>
          </a:p>
        </p:txBody>
      </p:sp>
      <p:sp>
        <p:nvSpPr>
          <p:cNvPr id="6" name="Rectangle 5"/>
          <p:cNvSpPr/>
          <p:nvPr/>
        </p:nvSpPr>
        <p:spPr bwMode="gray">
          <a:xfrm>
            <a:off x="7903029" y="1944000"/>
            <a:ext cx="1485900" cy="216000"/>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900" b="1" i="0" u="none" strike="noStrike" kern="0" cap="none" spc="0" normalizeH="0" baseline="0" noProof="0" dirty="0" smtClean="0">
                <a:ln>
                  <a:noFill/>
                </a:ln>
                <a:effectLst/>
                <a:uLnTx/>
                <a:uFillTx/>
                <a:latin typeface="Calibri" panose="020F0502020204030204" pitchFamily="34" charset="0"/>
                <a:ea typeface="Arial Unicode MS" pitchFamily="34" charset="-128"/>
                <a:cs typeface="Arial Unicode MS" pitchFamily="34" charset="-128"/>
              </a:rPr>
              <a:t>Analytics Permissions</a:t>
            </a:r>
          </a:p>
        </p:txBody>
      </p:sp>
      <p:cxnSp>
        <p:nvCxnSpPr>
          <p:cNvPr id="8" name="Straight Arrow Connector 7"/>
          <p:cNvCxnSpPr/>
          <p:nvPr/>
        </p:nvCxnSpPr>
        <p:spPr>
          <a:xfrm>
            <a:off x="2000250" y="3077936"/>
            <a:ext cx="3453493" cy="174307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1420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Steps to Configure</a:t>
            </a:r>
            <a:br>
              <a:rPr lang="en-US" dirty="0" smtClean="0"/>
            </a:br>
            <a:endParaRPr lang="en-US" dirty="0"/>
          </a:p>
        </p:txBody>
      </p:sp>
      <p:sp>
        <p:nvSpPr>
          <p:cNvPr id="3" name="Text Placeholder 2"/>
          <p:cNvSpPr>
            <a:spLocks noGrp="1"/>
          </p:cNvSpPr>
          <p:nvPr>
            <p:ph type="body" sz="quarter" idx="10"/>
          </p:nvPr>
        </p:nvSpPr>
        <p:spPr/>
        <p:txBody>
          <a:bodyPr/>
          <a:lstStyle/>
          <a:p>
            <a:endParaRPr lang="en-US" dirty="0" smtClean="0"/>
          </a:p>
          <a:p>
            <a:endParaRPr lang="en-US" dirty="0"/>
          </a:p>
          <a:p>
            <a:endParaRPr lang="en-US" dirty="0"/>
          </a:p>
        </p:txBody>
      </p:sp>
    </p:spTree>
    <p:extLst>
      <p:ext uri="{BB962C8B-B14F-4D97-AF65-F5344CB8AC3E}">
        <p14:creationId xmlns:p14="http://schemas.microsoft.com/office/powerpoint/2010/main" val="2429424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Configure</a:t>
            </a:r>
            <a:endParaRPr lang="en-US" dirty="0"/>
          </a:p>
        </p:txBody>
      </p:sp>
      <p:sp>
        <p:nvSpPr>
          <p:cNvPr id="4" name="Text Placeholder 3"/>
          <p:cNvSpPr>
            <a:spLocks noGrp="1"/>
          </p:cNvSpPr>
          <p:nvPr>
            <p:ph type="body" sz="quarter" idx="11"/>
          </p:nvPr>
        </p:nvSpPr>
        <p:spPr>
          <a:xfrm>
            <a:off x="324000" y="1692392"/>
            <a:ext cx="4852157" cy="4393017"/>
          </a:xfrm>
        </p:spPr>
        <p:txBody>
          <a:bodyPr/>
          <a:lstStyle/>
          <a:p>
            <a:pPr lvl="0"/>
            <a:r>
              <a:rPr lang="en-US" b="0" dirty="0" smtClean="0"/>
              <a:t>This a 2 step process:</a:t>
            </a:r>
          </a:p>
          <a:p>
            <a:pPr marL="342900" lvl="0" indent="-342900">
              <a:buFont typeface="Arial" panose="020B0604020202020204" pitchFamily="34" charset="0"/>
              <a:buChar char="•"/>
            </a:pPr>
            <a:r>
              <a:rPr lang="en-US" b="0" dirty="0" smtClean="0"/>
              <a:t>Configure the Permissions</a:t>
            </a:r>
          </a:p>
          <a:p>
            <a:pPr marL="342900" lvl="0" indent="-342900">
              <a:spcBef>
                <a:spcPts val="1200"/>
              </a:spcBef>
              <a:buFont typeface="Arial" panose="020B0604020202020204" pitchFamily="34" charset="0"/>
              <a:buChar char="•"/>
            </a:pPr>
            <a:r>
              <a:rPr lang="en-US" b="0" dirty="0" smtClean="0"/>
              <a:t>Turn on the Opt In switch</a:t>
            </a:r>
          </a:p>
          <a:p>
            <a:pPr lvl="0"/>
            <a:endParaRPr lang="en-US" b="0" dirty="0" smtClean="0"/>
          </a:p>
          <a:p>
            <a:pPr lvl="0"/>
            <a:r>
              <a:rPr lang="en-US" b="0" dirty="0" smtClean="0"/>
              <a:t>If the </a:t>
            </a:r>
            <a:r>
              <a:rPr lang="en-US" dirty="0" smtClean="0"/>
              <a:t>Single Sign On (SSO) </a:t>
            </a:r>
            <a:r>
              <a:rPr lang="en-US" b="0" dirty="0" smtClean="0"/>
              <a:t>switch is turned on in Provisioning, the Analytics Permissions will be available to be set.</a:t>
            </a:r>
          </a:p>
          <a:p>
            <a:pPr lvl="0"/>
            <a:endParaRPr lang="en-US" b="0" dirty="0"/>
          </a:p>
          <a:p>
            <a:pPr lvl="0"/>
            <a:endParaRPr lang="en-US" b="0" dirty="0" smtClean="0"/>
          </a:p>
          <a:p>
            <a:pPr lvl="0"/>
            <a:endParaRPr lang="en-US" b="0" dirty="0" smtClean="0"/>
          </a:p>
          <a:p>
            <a:pPr lvl="0"/>
            <a:endParaRPr lang="en-US" b="0" dirty="0"/>
          </a:p>
          <a:p>
            <a:pPr lvl="0"/>
            <a:endParaRPr lang="en-US" b="0" dirty="0" smtClean="0"/>
          </a:p>
          <a:p>
            <a:pPr lvl="0"/>
            <a:endParaRPr lang="en-US" b="0" dirty="0"/>
          </a:p>
          <a:p>
            <a:pPr lvl="0"/>
            <a:endParaRPr lang="en-US" b="0" dirty="0" smtClean="0"/>
          </a:p>
          <a:p>
            <a:endParaRPr lang="en-US" dirty="0">
              <a:solidFill>
                <a:srgbClr val="C00000"/>
              </a:solidFill>
            </a:endParaRPr>
          </a:p>
        </p:txBody>
      </p:sp>
      <p:sp>
        <p:nvSpPr>
          <p:cNvPr id="6" name="Rectangle 5"/>
          <p:cNvSpPr/>
          <p:nvPr/>
        </p:nvSpPr>
        <p:spPr bwMode="gray">
          <a:xfrm>
            <a:off x="7903029" y="1944000"/>
            <a:ext cx="1485900" cy="216000"/>
          </a:xfrm>
          <a:prstGeom prst="rect">
            <a:avLst/>
          </a:prstGeom>
          <a:solidFill>
            <a:schemeClr val="bg1"/>
          </a:solidFill>
          <a:ln w="635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AU" sz="900" b="1" i="0" u="none" strike="noStrike" kern="0" cap="none" spc="0" normalizeH="0" baseline="0" noProof="0" dirty="0" smtClean="0">
                <a:ln>
                  <a:noFill/>
                </a:ln>
                <a:effectLst/>
                <a:uLnTx/>
                <a:uFillTx/>
                <a:latin typeface="Calibri" panose="020F0502020204030204" pitchFamily="34" charset="0"/>
                <a:ea typeface="Arial Unicode MS" pitchFamily="34" charset="-128"/>
                <a:cs typeface="Arial Unicode MS" pitchFamily="34" charset="-128"/>
              </a:rPr>
              <a:t>Analytics Permissions</a:t>
            </a:r>
          </a:p>
        </p:txBody>
      </p:sp>
      <p:pic>
        <p:nvPicPr>
          <p:cNvPr id="1031" name="Picture 7"/>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639" b="639"/>
          <a:stretch>
            <a:fillRect/>
          </a:stretch>
        </p:blipFill>
        <p:spPr bwMode="auto">
          <a:xfrm>
            <a:off x="5323114" y="1306513"/>
            <a:ext cx="6548211"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gray">
          <a:xfrm>
            <a:off x="5412921" y="1787979"/>
            <a:ext cx="6310993" cy="644978"/>
          </a:xfrm>
          <a:prstGeom prst="rect">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12" name="Straight Arrow Connector 11"/>
          <p:cNvCxnSpPr/>
          <p:nvPr/>
        </p:nvCxnSpPr>
        <p:spPr>
          <a:xfrm flipV="1">
            <a:off x="4426527" y="2432957"/>
            <a:ext cx="986394" cy="17026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19465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loud_2015_16x9">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Cloud_2015_16x9.pptx" id="{410A0892-7213-472F-A84F-8A59221B0B3E}" vid="{4B43BC13-62EA-414A-A9F8-82188996357A}"/>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C487F00CC7CD4B97F277E205F8D85E" ma:contentTypeVersion="32" ma:contentTypeDescription="Create a new document." ma:contentTypeScope="" ma:versionID="e817f4d247be08b5c42725ce2ecb0844">
  <xsd:schema xmlns:xsd="http://www.w3.org/2001/XMLSchema" xmlns:xs="http://www.w3.org/2001/XMLSchema" xmlns:p="http://schemas.microsoft.com/office/2006/metadata/properties" xmlns:ns2="de42b2ce-bdf4-451f-b5b7-791d381b4a56" xmlns:ns3="fcf32577-41bb-45a1-ba0c-10d3ab9cd318" targetNamespace="http://schemas.microsoft.com/office/2006/metadata/properties" ma:root="true" ma:fieldsID="6c883e8005e041711ade872bc2df8696" ns2:_="" ns3:_="">
    <xsd:import namespace="de42b2ce-bdf4-451f-b5b7-791d381b4a56"/>
    <xsd:import namespace="fcf32577-41bb-45a1-ba0c-10d3ab9cd318"/>
    <xsd:element name="properties">
      <xsd:complexType>
        <xsd:sequence>
          <xsd:element name="documentManagement">
            <xsd:complexType>
              <xsd:all>
                <xsd:element ref="ns2:PublishingStartDate" minOccurs="0"/>
                <xsd:element ref="ns2:PublishingExpirationDate" minOccurs="0"/>
                <xsd:element ref="ns2:aa247ca3b8294876b3d39e477b7d6295" minOccurs="0"/>
                <xsd:element ref="ns3:TaxCatchAll" minOccurs="0"/>
                <xsd:element ref="ns2:Product"/>
                <xsd:element ref="ns2:Release"/>
                <xsd:element ref="ns2:Category"/>
                <xsd:element ref="ns2:Clarification"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2b2ce-bdf4-451f-b5b7-791d381b4a56"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ma:readOnly="false">
      <xsd:simpleType>
        <xsd:restriction base="dms:Unknown"/>
      </xsd:simpleType>
    </xsd:element>
    <xsd:element name="PublishingExpirationDate" ma:index="9" nillable="true" ma:displayName="Scheduling End Date" ma:description="" ma:hidden="true" ma:internalName="PublishingExpirationDate" ma:readOnly="false">
      <xsd:simpleType>
        <xsd:restriction base="dms:Unknown"/>
      </xsd:simpleType>
    </xsd:element>
    <xsd:element name="aa247ca3b8294876b3d39e477b7d6295" ma:index="11" ma:taxonomy="true" ma:internalName="aa247ca3b8294876b3d39e477b7d6295" ma:taxonomyFieldName="SFProductName" ma:displayName="Product Name" ma:default="" ma:fieldId="{aa247ca3-b829-4876-b3d3-9e477b7d6295}" ma:taxonomyMulti="true" ma:sspId="7a1e95bc-e535-4ba7-9b3d-ed47cf9693ce" ma:termSetId="15b6610e-d573-40d1-98ab-e96410a078da" ma:anchorId="00000000-0000-0000-0000-000000000000" ma:open="false" ma:isKeyword="false">
      <xsd:complexType>
        <xsd:sequence>
          <xsd:element ref="pc:Terms" minOccurs="0" maxOccurs="1"/>
        </xsd:sequence>
      </xsd:complexType>
    </xsd:element>
    <xsd:element name="Product" ma:index="13" ma:displayName="Product" ma:format="Dropdown" ma:internalName="Product">
      <xsd:simpleType>
        <xsd:restriction base="dms:Choice">
          <xsd:enumeration value="360"/>
          <xsd:enumeration value="BPA"/>
          <xsd:enumeration value="Calibration"/>
          <xsd:enumeration value="CDP"/>
          <xsd:enumeration value="Comp &amp; Var Pay"/>
          <xsd:enumeration value="EC"/>
          <xsd:enumeration value="EC Payroll"/>
          <xsd:enumeration value="Employee Profile"/>
          <xsd:enumeration value="Goals"/>
          <xsd:enumeration value="Jam"/>
          <xsd:enumeration value="Learning"/>
          <xsd:enumeration value="Onboarding"/>
          <xsd:enumeration value="Performance"/>
          <xsd:enumeration value="Platform"/>
          <xsd:enumeration value="Recruiting Execution"/>
          <xsd:enumeration value="Recruiting Management"/>
          <xsd:enumeration value="Recruiting Marketing"/>
          <xsd:enumeration value="Reporting"/>
          <xsd:enumeration value="Succession"/>
          <xsd:enumeration value="System"/>
          <xsd:enumeration value="WFA"/>
          <xsd:enumeration value="WFP"/>
          <xsd:enumeration value="Methodology"/>
          <xsd:enumeration value="Solution Architecture/Integration"/>
          <xsd:enumeration value="BizXpress"/>
          <xsd:enumeration value="Delivery Enablement"/>
          <xsd:enumeration value="Languages"/>
          <xsd:enumeration value="Job Profile"/>
        </xsd:restriction>
      </xsd:simpleType>
    </xsd:element>
    <xsd:element name="Release" ma:index="14" ma:displayName="Release" ma:format="RadioButtons" ma:internalName="Release">
      <xsd:simpleType>
        <xsd:restriction base="dms:Choice">
          <xsd:enumeration value="B1204"/>
          <xsd:enumeration value="B1207"/>
          <xsd:enumeration value="B1210"/>
          <xsd:enumeration value="B1302"/>
          <xsd:enumeration value="B1305"/>
          <xsd:enumeration value="B1308"/>
          <xsd:enumeration value="N/A"/>
          <xsd:enumeration value="1311"/>
          <xsd:enumeration value="B1311"/>
          <xsd:enumeration value="B1402"/>
          <xsd:enumeration value="B1405"/>
          <xsd:enumeration value="B1408"/>
          <xsd:enumeration value="B1411"/>
          <xsd:enumeration value="B1502"/>
          <xsd:enumeration value="B1505"/>
          <xsd:enumeration value="B1508"/>
          <xsd:enumeration value="B1511"/>
        </xsd:restriction>
      </xsd:simpleType>
    </xsd:element>
    <xsd:element name="Category" ma:index="15" ma:displayName="Category" ma:format="RadioButtons" ma:internalName="Category" ma:readOnly="false">
      <xsd:simpleType>
        <xsd:union memberTypes="dms:Text">
          <xsd:simpleType>
            <xsd:restriction base="dms:Choice">
              <xsd:enumeration value="Sales Services"/>
              <xsd:enumeration value="Kick Off"/>
              <xsd:enumeration value="Configuration"/>
              <xsd:enumeration value="Training Material"/>
              <xsd:enumeration value="End User Training Material"/>
              <xsd:enumeration value="Methodology"/>
              <xsd:enumeration value="Solution Architect"/>
              <xsd:enumeration value="DTD"/>
            </xsd:restriction>
          </xsd:simpleType>
        </xsd:union>
      </xsd:simpleType>
    </xsd:element>
    <xsd:element name="Clarification" ma:index="16" nillable="true" ma:displayName="Classification" ma:default="Internal" ma:format="Dropdown" ma:internalName="Clarification" ma:readOnly="false">
      <xsd:simpleType>
        <xsd:restriction base="dms:Choice">
          <xsd:enumeration value="Internal"/>
          <xsd:enumeration value="Customer Facing"/>
        </xsd:restriction>
      </xsd:simpleType>
    </xsd:element>
    <xsd:element name="Document_x0020_Type" ma:index="17" nillable="true" ma:displayName="Document Type" ma:format="Dropdown" ma:internalName="Document_x0020_Type">
      <xsd:simpleType>
        <xsd:restriction base="dms:Choice">
          <xsd:enumeration value="How to"/>
          <xsd:enumeration value="White Paper"/>
          <xsd:enumeration value="Template"/>
          <xsd:enumeration value="Product Brief"/>
          <xsd:enumeration value="Configuration"/>
          <xsd:enumeration value="Implementation"/>
          <xsd:enumeration value="Road map"/>
          <xsd:enumeration value="Release"/>
          <xsd:enumeration value="How-to"/>
        </xsd:restriction>
      </xsd:simpleType>
    </xsd:element>
  </xsd:schema>
  <xsd:schema xmlns:xsd="http://www.w3.org/2001/XMLSchema" xmlns:xs="http://www.w3.org/2001/XMLSchema" xmlns:dms="http://schemas.microsoft.com/office/2006/documentManagement/types" xmlns:pc="http://schemas.microsoft.com/office/infopath/2007/PartnerControls" targetNamespace="fcf32577-41bb-45a1-ba0c-10d3ab9cd31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a5026fa-5795-4ae6-973e-0ef839405906}" ma:internalName="TaxCatchAll" ma:showField="CatchAllData" ma:web="fcf32577-41bb-45a1-ba0c-10d3ab9cd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de42b2ce-bdf4-451f-b5b7-791d381b4a56" xsi:nil="true"/>
    <PublishingStartDate xmlns="de42b2ce-bdf4-451f-b5b7-791d381b4a56" xsi:nil="true"/>
    <Product xmlns="de42b2ce-bdf4-451f-b5b7-791d381b4a56">Reporting</Product>
    <Release xmlns="de42b2ce-bdf4-451f-b5b7-791d381b4a56">B1508</Release>
    <Category xmlns="de42b2ce-bdf4-451f-b5b7-791d381b4a56">RBP</Category>
    <Clarification xmlns="de42b2ce-bdf4-451f-b5b7-791d381b4a56">Internal</Clarification>
    <Document_x0020_Type xmlns="de42b2ce-bdf4-451f-b5b7-791d381b4a56">Configuration</Document_x0020_Type>
    <TaxCatchAll xmlns="fcf32577-41bb-45a1-ba0c-10d3ab9cd318">
      <Value>10</Value>
      <Value>33</Value>
    </TaxCatchAll>
    <aa247ca3b8294876b3d39e477b7d6295 xmlns="de42b2ce-bdf4-451f-b5b7-791d381b4a56">
      <Terms xmlns="http://schemas.microsoft.com/office/infopath/2007/PartnerControls">
        <TermInfo xmlns="http://schemas.microsoft.com/office/infopath/2007/PartnerControls">
          <TermName xmlns="http://schemas.microsoft.com/office/infopath/2007/PartnerControls">Platform</TermName>
          <TermId xmlns="http://schemas.microsoft.com/office/infopath/2007/PartnerControls">67cd0d5e-f628-4284-9094-26aa277a46db</TermId>
        </TermInfo>
        <TermInfo xmlns="http://schemas.microsoft.com/office/infopath/2007/PartnerControls">
          <TermName xmlns="http://schemas.microsoft.com/office/infopath/2007/PartnerControls">Employee Central</TermName>
          <TermId xmlns="http://schemas.microsoft.com/office/infopath/2007/PartnerControls">5dd3ba1f-6b4d-4b6b-83eb-471732c41b87</TermId>
        </TermInfo>
      </Terms>
    </aa247ca3b8294876b3d39e477b7d6295>
  </documentManagement>
</p:properties>
</file>

<file path=customXml/itemProps1.xml><?xml version="1.0" encoding="utf-8"?>
<ds:datastoreItem xmlns:ds="http://schemas.openxmlformats.org/officeDocument/2006/customXml" ds:itemID="{9E68D4B3-3C81-4C84-86B8-D5B21216ABE1}">
  <ds:schemaRefs>
    <ds:schemaRef ds:uri="http://schemas.microsoft.com/sharepoint/v3/contenttype/forms"/>
  </ds:schemaRefs>
</ds:datastoreItem>
</file>

<file path=customXml/itemProps2.xml><?xml version="1.0" encoding="utf-8"?>
<ds:datastoreItem xmlns:ds="http://schemas.openxmlformats.org/officeDocument/2006/customXml" ds:itemID="{0F946A76-31E8-467C-BE87-C97D9D4F3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42b2ce-bdf4-451f-b5b7-791d381b4a56"/>
    <ds:schemaRef ds:uri="fcf32577-41bb-45a1-ba0c-10d3ab9cd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636955-9285-4232-8F97-2A65C67A2B45}">
  <ds:schemaRefs>
    <ds:schemaRef ds:uri="fcf32577-41bb-45a1-ba0c-10d3ab9cd31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de42b2ce-bdf4-451f-b5b7-791d381b4a5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614</TotalTime>
  <Words>568</Words>
  <Application>Microsoft Office PowerPoint</Application>
  <PresentationFormat>Custom</PresentationFormat>
  <Paragraphs>92</Paragraphs>
  <Slides>15</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 Unicode MS</vt:lpstr>
      <vt:lpstr>MS PGothic</vt:lpstr>
      <vt:lpstr>Arial</vt:lpstr>
      <vt:lpstr>Calibri</vt:lpstr>
      <vt:lpstr>Courier New</vt:lpstr>
      <vt:lpstr>Symbol</vt:lpstr>
      <vt:lpstr>wingdings</vt:lpstr>
      <vt:lpstr>wingdings</vt:lpstr>
      <vt:lpstr>Cloud_2015_16x9</vt:lpstr>
      <vt:lpstr>Reporting Functional Permissions migrating to RBP</vt:lpstr>
      <vt:lpstr>Agenda</vt:lpstr>
      <vt:lpstr>Overview</vt:lpstr>
      <vt:lpstr>Summary</vt:lpstr>
      <vt:lpstr>Target Customers</vt:lpstr>
      <vt:lpstr>Usage Before</vt:lpstr>
      <vt:lpstr>Usage After</vt:lpstr>
      <vt:lpstr>Steps to Configure </vt:lpstr>
      <vt:lpstr>Steps to Configure</vt:lpstr>
      <vt:lpstr>Steps to Configure  2.</vt:lpstr>
      <vt:lpstr>Steps to Configure 3.</vt:lpstr>
      <vt:lpstr>Steps to Configure 4.</vt:lpstr>
      <vt:lpstr>Turn on the Switch</vt:lpstr>
      <vt:lpstr>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Functional Permissions migrating to RBP</dc:title>
  <dc:creator>SAP SE</dc:creator>
  <cp:lastModifiedBy>Watts, Danelle</cp:lastModifiedBy>
  <cp:revision>26</cp:revision>
  <dcterms:created xsi:type="dcterms:W3CDTF">2014-11-13T10:31:08Z</dcterms:created>
  <dcterms:modified xsi:type="dcterms:W3CDTF">2016-01-08T03:05:44Z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1478792032</vt:i4>
  </property>
  <property fmtid="{D5CDD505-2E9C-101B-9397-08002B2CF9AE}" pid="3" name="_NewReviewCycle">
    <vt:lpwstr/>
  </property>
  <property fmtid="{D5CDD505-2E9C-101B-9397-08002B2CF9AE}" pid="4" name="_EmailSubject">
    <vt:lpwstr>Cloud Template</vt:lpwstr>
  </property>
  <property fmtid="{D5CDD505-2E9C-101B-9397-08002B2CF9AE}" pid="5" name="_AuthorEmail">
    <vt:lpwstr>anette.sandmann@sap.com</vt:lpwstr>
  </property>
  <property fmtid="{D5CDD505-2E9C-101B-9397-08002B2CF9AE}" pid="6" name="_AuthorEmailDisplayName">
    <vt:lpwstr>Sandmann, Anette</vt:lpwstr>
  </property>
  <property fmtid="{D5CDD505-2E9C-101B-9397-08002B2CF9AE}" pid="7" name="_PreviousAdHocReviewCycleID">
    <vt:i4>1357826825</vt:i4>
  </property>
  <property fmtid="{D5CDD505-2E9C-101B-9397-08002B2CF9AE}" pid="8" name="ContentTypeId">
    <vt:lpwstr>0x010100C6C487F00CC7CD4B97F277E205F8D85E</vt:lpwstr>
  </property>
  <property fmtid="{D5CDD505-2E9C-101B-9397-08002B2CF9AE}" pid="9" name="SFProductName">
    <vt:lpwstr>10;#Platform|67cd0d5e-f628-4284-9094-26aa277a46db;#33;#Employee Central|5dd3ba1f-6b4d-4b6b-83eb-471732c41b87</vt:lpwstr>
  </property>
  <property fmtid="{D5CDD505-2E9C-101B-9397-08002B2CF9AE}" pid="10" name="Order">
    <vt:r8>184700</vt:r8>
  </property>
  <property fmtid="{D5CDD505-2E9C-101B-9397-08002B2CF9AE}" pid="11" name="xd_ProgID">
    <vt:lpwstr/>
  </property>
  <property fmtid="{D5CDD505-2E9C-101B-9397-08002B2CF9AE}" pid="12" name="_dlc_DocId">
    <vt:lpwstr/>
  </property>
  <property fmtid="{D5CDD505-2E9C-101B-9397-08002B2CF9AE}" pid="13" name="_SourceUrl">
    <vt:lpwstr/>
  </property>
  <property fmtid="{D5CDD505-2E9C-101B-9397-08002B2CF9AE}" pid="14" name="_SharedFileIndex">
    <vt:lpwstr/>
  </property>
  <property fmtid="{D5CDD505-2E9C-101B-9397-08002B2CF9AE}" pid="15" name="_dlc_DocIdUrl">
    <vt:lpwstr/>
  </property>
  <property fmtid="{D5CDD505-2E9C-101B-9397-08002B2CF9AE}" pid="16" name="TemplateUrl">
    <vt:lpwstr/>
  </property>
</Properties>
</file>