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333" r:id="rId2"/>
    <p:sldId id="281" r:id="rId3"/>
    <p:sldId id="335" r:id="rId4"/>
    <p:sldId id="390" r:id="rId5"/>
    <p:sldId id="391" r:id="rId6"/>
    <p:sldId id="432" r:id="rId7"/>
    <p:sldId id="428" r:id="rId8"/>
    <p:sldId id="380" r:id="rId9"/>
    <p:sldId id="381" r:id="rId10"/>
    <p:sldId id="383" r:id="rId11"/>
    <p:sldId id="384" r:id="rId12"/>
    <p:sldId id="412" r:id="rId13"/>
    <p:sldId id="408" r:id="rId14"/>
    <p:sldId id="409" r:id="rId15"/>
    <p:sldId id="410" r:id="rId16"/>
    <p:sldId id="411" r:id="rId17"/>
    <p:sldId id="357" r:id="rId18"/>
    <p:sldId id="365" r:id="rId19"/>
    <p:sldId id="405" r:id="rId20"/>
    <p:sldId id="406" r:id="rId21"/>
    <p:sldId id="407" r:id="rId22"/>
    <p:sldId id="404" r:id="rId23"/>
    <p:sldId id="358" r:id="rId24"/>
    <p:sldId id="397" r:id="rId25"/>
    <p:sldId id="398" r:id="rId26"/>
    <p:sldId id="399" r:id="rId27"/>
    <p:sldId id="400" r:id="rId28"/>
    <p:sldId id="401" r:id="rId29"/>
    <p:sldId id="402" r:id="rId30"/>
    <p:sldId id="359" r:id="rId31"/>
    <p:sldId id="367" r:id="rId32"/>
    <p:sldId id="413" r:id="rId33"/>
    <p:sldId id="419" r:id="rId34"/>
    <p:sldId id="420" r:id="rId35"/>
    <p:sldId id="421" r:id="rId36"/>
    <p:sldId id="422" r:id="rId37"/>
    <p:sldId id="423" r:id="rId38"/>
    <p:sldId id="360" r:id="rId39"/>
    <p:sldId id="361" r:id="rId40"/>
    <p:sldId id="362" r:id="rId41"/>
    <p:sldId id="433" r:id="rId42"/>
    <p:sldId id="434" r:id="rId43"/>
    <p:sldId id="427" r:id="rId44"/>
  </p:sldIdLst>
  <p:sldSz cx="9144000" cy="6858000" type="screen4x3"/>
  <p:notesSz cx="6858000" cy="9144000"/>
  <p:custDataLst>
    <p:tags r:id="rId47"/>
  </p:custDataLst>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6666"/>
    <a:srgbClr val="2B3F7B"/>
    <a:srgbClr val="9C277B"/>
    <a:srgbClr val="D4652D"/>
    <a:srgbClr val="9E3039"/>
    <a:srgbClr val="999999"/>
  </p:clrMru>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184" autoAdjust="0"/>
    <p:restoredTop sz="90909" autoAdjust="0"/>
  </p:normalViewPr>
  <p:slideViewPr>
    <p:cSldViewPr snapToGrid="0" snapToObjects="1" showGuides="1">
      <p:cViewPr varScale="1">
        <p:scale>
          <a:sx n="59" d="100"/>
          <a:sy n="59" d="100"/>
        </p:scale>
        <p:origin x="-691" y="-72"/>
      </p:cViewPr>
      <p:guideLst>
        <p:guide orient="horz" pos="4117"/>
        <p:guide orient="horz" pos="206"/>
        <p:guide orient="horz" pos="3834"/>
        <p:guide orient="horz" pos="1065"/>
        <p:guide orient="horz" pos="779"/>
        <p:guide pos="5556"/>
        <p:guide pos="206"/>
        <p:guide pos="2886"/>
      </p:guideLst>
    </p:cSldViewPr>
  </p:slideViewPr>
  <p:notesTextViewPr>
    <p:cViewPr>
      <p:scale>
        <a:sx n="100" d="100"/>
        <a:sy n="100" d="100"/>
      </p:scale>
      <p:origin x="0" y="0"/>
    </p:cViewPr>
  </p:notesTextViewPr>
  <p:sorterViewPr>
    <p:cViewPr>
      <p:scale>
        <a:sx n="100" d="100"/>
        <a:sy n="100" d="100"/>
      </p:scale>
      <p:origin x="0" y="3840"/>
    </p:cViewPr>
  </p:sorterViewPr>
  <p:notesViewPr>
    <p:cSldViewPr snapToGrid="0" snapToObjects="1" showGuides="1">
      <p:cViewPr>
        <p:scale>
          <a:sx n="75" d="100"/>
          <a:sy n="75" d="100"/>
        </p:scale>
        <p:origin x="-2088" y="-1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47638" indent="-147638" algn="l" defTabSz="914400" rtl="0" eaLnBrk="1" latinLnBrk="0" hangingPunct="1">
      <a:buClr>
        <a:schemeClr val="accent1"/>
      </a:buClr>
      <a:buSzPct val="80000"/>
      <a:buFont typeface="Wingdings" pitchFamily="2" charset="2"/>
      <a:buChar char="n"/>
      <a:defRPr sz="1200" kern="1200">
        <a:solidFill>
          <a:schemeClr val="tx1"/>
        </a:solidFill>
        <a:latin typeface="+mn-lt"/>
        <a:ea typeface="+mn-ea"/>
        <a:cs typeface="+mn-cs"/>
      </a:defRPr>
    </a:lvl2pPr>
    <a:lvl3pPr marL="361950" indent="-109538" algn="l" defTabSz="914400" rtl="0" eaLnBrk="1" latinLnBrk="0" hangingPunct="1">
      <a:buClr>
        <a:schemeClr val="accent2"/>
      </a:buClr>
      <a:buSzPct val="80000"/>
      <a:buFont typeface="Wingdings" pitchFamily="2" charset="2"/>
      <a:buChar char="n"/>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43</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77825"/>
            <a:ext cx="5513387" cy="4135438"/>
          </a:xfrm>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05BFFF51-33E8-44AA-9809-2044A33A7201}"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77825"/>
            <a:ext cx="5513387" cy="4135438"/>
          </a:xfrm>
        </p:spPr>
      </p:sp>
      <p:sp>
        <p:nvSpPr>
          <p:cNvPr id="3" name="Notes Placeholder 2"/>
          <p:cNvSpPr>
            <a:spLocks noGrp="1"/>
          </p:cNvSpPr>
          <p:nvPr>
            <p:ph type="body" idx="1"/>
          </p:nvPr>
        </p:nvSpPr>
        <p:spPr/>
        <p:txBody>
          <a:bodyPr>
            <a:normAutofit fontScale="47500" lnSpcReduction="20000"/>
          </a:bodyPr>
          <a:lstStyle/>
          <a:p>
            <a:r>
              <a:rPr lang="en-CA" sz="1300" dirty="0" smtClean="0">
                <a:latin typeface="Arial" pitchFamily="34" charset="0"/>
              </a:rPr>
              <a:t>The BOBJ</a:t>
            </a:r>
            <a:r>
              <a:rPr lang="en-CA" sz="1300" b="1" dirty="0" smtClean="0">
                <a:latin typeface="Arial" pitchFamily="34" charset="0"/>
              </a:rPr>
              <a:t> </a:t>
            </a:r>
            <a:r>
              <a:rPr lang="en-CA" sz="1300" dirty="0" smtClean="0">
                <a:latin typeface="Arial" pitchFamily="34" charset="0"/>
              </a:rPr>
              <a:t>LCM tool is used to promote BOE contents across CMS repositories, similarly in an SAP ABAP deployment the CTS (Change Transport System) is used to synchronize content across different repositories. CTS+ (enhanced change transport system) which is a wrapper on CTS and used to move non ABAP contents across systems. </a:t>
            </a:r>
            <a:endParaRPr lang="en-US" sz="1300" dirty="0" smtClean="0">
              <a:latin typeface="Arial" pitchFamily="34" charset="0"/>
            </a:endParaRPr>
          </a:p>
          <a:p>
            <a:r>
              <a:rPr lang="en-GB" sz="1300" dirty="0" smtClean="0">
                <a:latin typeface="Arial" pitchFamily="34" charset="0"/>
              </a:rPr>
              <a:t>The Change and Transport System (CTS) is a tool that helps you to organize development projects in the ABAP Workbench and in Customizing, and then transport the changes between the SAP Systems in your system landscape.</a:t>
            </a:r>
          </a:p>
          <a:p>
            <a:r>
              <a:rPr lang="en-US" sz="1300" dirty="0" smtClean="0">
                <a:latin typeface="Arial" pitchFamily="34" charset="0"/>
              </a:rPr>
              <a:t>Transports are the vehicles by which your configuration settings, objects are moved from client to client or environment to environment</a:t>
            </a:r>
          </a:p>
          <a:p>
            <a:r>
              <a:rPr lang="en-CA" sz="1300" dirty="0" smtClean="0">
                <a:latin typeface="Arial" pitchFamily="34" charset="0"/>
              </a:rPr>
              <a:t>CTS:</a:t>
            </a:r>
          </a:p>
          <a:p>
            <a:r>
              <a:rPr lang="en-CA" sz="1300" dirty="0" smtClean="0">
                <a:latin typeface="Arial" pitchFamily="34" charset="0"/>
              </a:rPr>
              <a:t>The CTS is the central tool for managing changes to Customizing and Repository. The CTS records all changes in change requests. The changes in change requests can be linked together logically, or can be completely independent of each other.  When you have finished your work you can release the request. The change request is then used to copy the changes from one system to another. This automatic procedure is known as a </a:t>
            </a:r>
            <a:r>
              <a:rPr lang="en-CA" sz="1300" b="1" dirty="0" smtClean="0">
                <a:latin typeface="Arial" pitchFamily="34" charset="0"/>
              </a:rPr>
              <a:t>transport</a:t>
            </a:r>
            <a:r>
              <a:rPr lang="en-CA" sz="1300" dirty="0" smtClean="0">
                <a:latin typeface="Arial" pitchFamily="34" charset="0"/>
              </a:rPr>
              <a:t>.</a:t>
            </a:r>
            <a:endParaRPr lang="en-US" sz="1300" dirty="0" smtClean="0">
              <a:latin typeface="Arial" pitchFamily="34" charset="0"/>
            </a:endParaRPr>
          </a:p>
          <a:p>
            <a:r>
              <a:rPr lang="en-US" dirty="0" smtClean="0"/>
              <a:t>CTS+:</a:t>
            </a:r>
          </a:p>
          <a:p>
            <a:r>
              <a:rPr lang="en-CA" sz="1300" dirty="0" smtClean="0">
                <a:latin typeface="Arial" pitchFamily="34" charset="0"/>
              </a:rPr>
              <a:t>CTS+ is used to transport non-ABAP objects.</a:t>
            </a:r>
            <a:endParaRPr lang="en-US" dirty="0" smtClean="0"/>
          </a:p>
          <a:p>
            <a:pPr defTabSz="914294" eaLnBrk="0" fontAlgn="base" hangingPunct="0">
              <a:spcBef>
                <a:spcPct val="30000"/>
              </a:spcBef>
              <a:spcAft>
                <a:spcPct val="0"/>
              </a:spcAft>
              <a:defRPr/>
            </a:pPr>
            <a:r>
              <a:rPr lang="en-CA" sz="1300" dirty="0" smtClean="0">
                <a:latin typeface="Arial" pitchFamily="34" charset="0"/>
              </a:rPr>
              <a:t>CTS+ is an add-on to the CTS which enables collection and distribution of files from the outside in the same landscape. Depending on the file type, it is possible to deploy or just to copy the file. The </a:t>
            </a:r>
            <a:r>
              <a:rPr lang="en-CA" sz="1300" i="1" dirty="0" smtClean="0">
                <a:latin typeface="Arial" pitchFamily="34" charset="0"/>
              </a:rPr>
              <a:t>Change and Transport Organizer </a:t>
            </a:r>
            <a:r>
              <a:rPr lang="en-CA" sz="1300" dirty="0" smtClean="0">
                <a:latin typeface="Arial" pitchFamily="34" charset="0"/>
              </a:rPr>
              <a:t>manages the requests and collection of objects in the TMS component.</a:t>
            </a:r>
            <a:endParaRPr lang="en-US" sz="1300" dirty="0" smtClean="0">
              <a:latin typeface="Arial" pitchFamily="34" charset="0"/>
            </a:endParaRPr>
          </a:p>
          <a:p>
            <a:r>
              <a:rPr lang="en-US" dirty="0" smtClean="0"/>
              <a:t> TMS</a:t>
            </a:r>
          </a:p>
          <a:p>
            <a:r>
              <a:rPr lang="en-CA" sz="1300" dirty="0" smtClean="0">
                <a:latin typeface="Arial" pitchFamily="34" charset="0"/>
              </a:rPr>
              <a:t>The Transport Management System (TMS) is part of the Change and Transport System (CTS) and is used to transport the changes between the SAP Systems in the system landscape.</a:t>
            </a:r>
            <a:endParaRPr lang="en-US" sz="1300" dirty="0" smtClean="0">
              <a:latin typeface="Arial" pitchFamily="34" charset="0"/>
            </a:endParaRPr>
          </a:p>
          <a:p>
            <a:r>
              <a:rPr lang="en-CA" sz="1300" dirty="0" smtClean="0">
                <a:latin typeface="Arial" pitchFamily="34" charset="0"/>
              </a:rPr>
              <a:t> </a:t>
            </a:r>
            <a:endParaRPr lang="en-US" sz="1300" dirty="0" smtClean="0">
              <a:latin typeface="Arial" pitchFamily="34" charset="0"/>
            </a:endParaRPr>
          </a:p>
          <a:p>
            <a:r>
              <a:rPr lang="en-CA" sz="1300" dirty="0" smtClean="0">
                <a:latin typeface="Arial" pitchFamily="34" charset="0"/>
              </a:rPr>
              <a:t>CTS+ is an add-on to the CTS which enables collection and distribution of files from the outside in the same landscape. Depending on the file type, it is possible to deploy or just to copy the file. The </a:t>
            </a:r>
            <a:r>
              <a:rPr lang="en-CA" sz="1300" i="1" dirty="0" smtClean="0">
                <a:latin typeface="Arial" pitchFamily="34" charset="0"/>
              </a:rPr>
              <a:t>Change and Transport Organizer </a:t>
            </a:r>
            <a:r>
              <a:rPr lang="en-CA" sz="1300" dirty="0" smtClean="0">
                <a:latin typeface="Arial" pitchFamily="34" charset="0"/>
              </a:rPr>
              <a:t>manages the requests and collection of objects in the TMS component.</a:t>
            </a:r>
            <a:endParaRPr lang="en-US" sz="1300" dirty="0" smtClean="0">
              <a:latin typeface="Arial" pitchFamily="34" charset="0"/>
            </a:endParaRPr>
          </a:p>
          <a:p>
            <a:r>
              <a:rPr lang="en-CA" sz="1300" dirty="0" smtClean="0">
                <a:latin typeface="Arial" pitchFamily="34" charset="0"/>
              </a:rPr>
              <a:t> </a:t>
            </a:r>
            <a:endParaRPr lang="en-US" sz="1300" dirty="0" smtClean="0">
              <a:latin typeface="Arial" pitchFamily="34" charset="0"/>
            </a:endParaRPr>
          </a:p>
          <a:p>
            <a:r>
              <a:rPr lang="en-CA" sz="1300" dirty="0" smtClean="0">
                <a:latin typeface="Arial" pitchFamily="34" charset="0"/>
              </a:rPr>
              <a:t>The </a:t>
            </a:r>
            <a:r>
              <a:rPr lang="en-CA" sz="1300" i="1" dirty="0" smtClean="0">
                <a:latin typeface="Arial" pitchFamily="34" charset="0"/>
              </a:rPr>
              <a:t>Transport Management System </a:t>
            </a:r>
            <a:r>
              <a:rPr lang="en-CA" sz="1300" dirty="0" smtClean="0">
                <a:latin typeface="Arial" pitchFamily="34" charset="0"/>
              </a:rPr>
              <a:t>manages the landscape definition (connected systems and routes in between) and the imports into its systems. It calls the services using the Communication Interface over system boundaries using RFC technology. A special setup process collects important system attributes of a new member. This configuration is distributed to each system. The imports are managed in buffers which work like queues. All tools need the low level transport tools which are called over the system gateway and use the common transport directory.</a:t>
            </a:r>
            <a:endParaRPr lang="en-US" sz="1300" dirty="0" smtClean="0">
              <a:latin typeface="Arial" pitchFamily="34" charset="0"/>
            </a:endParaRPr>
          </a:p>
          <a:p>
            <a:r>
              <a:rPr lang="en-US" dirty="0" smtClean="0"/>
              <a:t>TMS enables system </a:t>
            </a:r>
            <a:r>
              <a:rPr lang="en-US" dirty="0" err="1" smtClean="0"/>
              <a:t>adminisrtator</a:t>
            </a:r>
            <a:r>
              <a:rPr lang="en-US" dirty="0" smtClean="0"/>
              <a:t> to centrally manage the transport configuration of multiple systems by defining </a:t>
            </a:r>
            <a:r>
              <a:rPr lang="en-US" dirty="0" err="1" smtClean="0"/>
              <a:t>trasnport</a:t>
            </a:r>
            <a:r>
              <a:rPr lang="en-US" dirty="0" smtClean="0"/>
              <a:t> domains, assigning domain controllers and defining transport routes</a:t>
            </a:r>
          </a:p>
          <a:p>
            <a:endParaRPr lang="en-US" dirty="0" smtClean="0"/>
          </a:p>
          <a:p>
            <a:r>
              <a:rPr lang="en-US" sz="1300" dirty="0" smtClean="0">
                <a:latin typeface="Arial" pitchFamily="34" charset="0"/>
              </a:rPr>
              <a:t>Transport Domain:</a:t>
            </a:r>
          </a:p>
          <a:p>
            <a:r>
              <a:rPr lang="en-US" sz="1300" dirty="0" err="1" smtClean="0">
                <a:latin typeface="Arial" pitchFamily="34" charset="0"/>
              </a:rPr>
              <a:t>i</a:t>
            </a:r>
            <a:r>
              <a:rPr lang="en-US" sz="1300" dirty="0" smtClean="0">
                <a:latin typeface="Arial" pitchFamily="34" charset="0"/>
              </a:rPr>
              <a:t>. All SAP Systems that are managed jointly by the Transport Management System. In other terms</a:t>
            </a:r>
          </a:p>
          <a:p>
            <a:r>
              <a:rPr lang="en-US" sz="1300" dirty="0" smtClean="0">
                <a:latin typeface="Arial" pitchFamily="34" charset="0"/>
              </a:rPr>
              <a:t>all the systems that participate in the transport process with in a system landscape with the same</a:t>
            </a:r>
          </a:p>
          <a:p>
            <a:r>
              <a:rPr lang="en-US" sz="1300" dirty="0" smtClean="0">
                <a:latin typeface="Arial" pitchFamily="34" charset="0"/>
              </a:rPr>
              <a:t>transport management settings is considered as a Transport Domain</a:t>
            </a:r>
          </a:p>
          <a:p>
            <a:r>
              <a:rPr lang="en-US" sz="1300" dirty="0" smtClean="0">
                <a:latin typeface="Arial" pitchFamily="34" charset="0"/>
              </a:rPr>
              <a:t>d. Transport Route:</a:t>
            </a:r>
          </a:p>
          <a:p>
            <a:r>
              <a:rPr lang="en-US" sz="1300" dirty="0" err="1" smtClean="0">
                <a:latin typeface="Arial" pitchFamily="34" charset="0"/>
              </a:rPr>
              <a:t>i</a:t>
            </a:r>
            <a:r>
              <a:rPr lang="en-US" sz="1300" dirty="0" smtClean="0">
                <a:latin typeface="Arial" pitchFamily="34" charset="0"/>
              </a:rPr>
              <a:t>. Transport Routes define the delivery path of the objects that need to be transported from</a:t>
            </a:r>
          </a:p>
          <a:p>
            <a:r>
              <a:rPr lang="en-US" sz="1300" dirty="0" smtClean="0">
                <a:latin typeface="Arial" pitchFamily="34" charset="0"/>
              </a:rPr>
              <a:t>consolidation system to the other systems (Consolidation Route to QAS and Delivery Route to</a:t>
            </a:r>
          </a:p>
          <a:p>
            <a:r>
              <a:rPr lang="en-US" sz="1300" dirty="0" smtClean="0">
                <a:latin typeface="Arial" pitchFamily="34" charset="0"/>
              </a:rPr>
              <a:t>PRD)</a:t>
            </a:r>
          </a:p>
          <a:p>
            <a:r>
              <a:rPr lang="en-US" sz="1300" dirty="0" smtClean="0">
                <a:latin typeface="Arial" pitchFamily="34" charset="0"/>
              </a:rPr>
              <a:t>e. Transport Domain Controller:</a:t>
            </a:r>
          </a:p>
          <a:p>
            <a:r>
              <a:rPr lang="en-US" sz="1300" dirty="0" err="1" smtClean="0">
                <a:latin typeface="Arial" pitchFamily="34" charset="0"/>
              </a:rPr>
              <a:t>i</a:t>
            </a:r>
            <a:r>
              <a:rPr lang="en-US" sz="1300" dirty="0" smtClean="0">
                <a:latin typeface="Arial" pitchFamily="34" charset="0"/>
              </a:rPr>
              <a:t>. SAP System in which the transport route configuration is maintained centrally for all systems in</a:t>
            </a:r>
          </a:p>
          <a:p>
            <a:r>
              <a:rPr lang="en-US" sz="1300" dirty="0" smtClean="0">
                <a:latin typeface="Arial" pitchFamily="34" charset="0"/>
              </a:rPr>
              <a:t>the same transport domain.</a:t>
            </a:r>
          </a:p>
          <a:p>
            <a:r>
              <a:rPr lang="en-US" sz="1300" dirty="0" smtClean="0">
                <a:latin typeface="Arial" pitchFamily="34" charset="0"/>
              </a:rPr>
              <a:t>f. Transport Group</a:t>
            </a:r>
          </a:p>
          <a:p>
            <a:r>
              <a:rPr lang="en-US" sz="1300" dirty="0" err="1" smtClean="0">
                <a:latin typeface="Arial" pitchFamily="34" charset="0"/>
              </a:rPr>
              <a:t>i</a:t>
            </a:r>
            <a:r>
              <a:rPr lang="en-US" sz="1300" dirty="0" smtClean="0">
                <a:latin typeface="Arial" pitchFamily="34" charset="0"/>
              </a:rPr>
              <a:t>. All SAP Systems that access a common transport directory make a transport group</a:t>
            </a:r>
          </a:p>
          <a:p>
            <a:r>
              <a:rPr lang="en-US" sz="1300" dirty="0" smtClean="0">
                <a:latin typeface="Arial" pitchFamily="34" charset="0"/>
              </a:rPr>
              <a:t>g. Transport Directory:</a:t>
            </a:r>
          </a:p>
          <a:p>
            <a:r>
              <a:rPr lang="en-US" sz="1300" dirty="0" err="1" smtClean="0">
                <a:latin typeface="Arial" pitchFamily="34" charset="0"/>
              </a:rPr>
              <a:t>i</a:t>
            </a:r>
            <a:r>
              <a:rPr lang="en-US" sz="1300" dirty="0" smtClean="0">
                <a:latin typeface="Arial" pitchFamily="34" charset="0"/>
              </a:rPr>
              <a:t>. A directory that manages all data to be transported between SAP systems. In other terms the</a:t>
            </a:r>
          </a:p>
          <a:p>
            <a:r>
              <a:rPr lang="en-US" sz="1300" dirty="0" smtClean="0">
                <a:latin typeface="Arial" pitchFamily="34" charset="0"/>
              </a:rPr>
              <a:t>main trans directory can also be called as Transport Directory</a:t>
            </a:r>
            <a:r>
              <a:rPr lang="en-CA" sz="1300" dirty="0" smtClean="0">
                <a:latin typeface="Arial" pitchFamily="34" charset="0"/>
              </a:rPr>
              <a:t>.</a:t>
            </a:r>
          </a:p>
          <a:p>
            <a:endParaRPr lang="en-CA" sz="1300" dirty="0" smtClean="0">
              <a:latin typeface="Arial" pitchFamily="34" charset="0"/>
            </a:endParaRPr>
          </a:p>
          <a:p>
            <a:pPr defTabSz="914294" eaLnBrk="0" fontAlgn="base" hangingPunct="0">
              <a:spcBef>
                <a:spcPct val="30000"/>
              </a:spcBef>
              <a:spcAft>
                <a:spcPct val="0"/>
              </a:spcAft>
              <a:defRPr/>
            </a:pPr>
            <a:r>
              <a:rPr lang="en-US" dirty="0" smtClean="0"/>
              <a:t>SE10 - SE10 represents the transport organizer. It is used to manage and verify transport requests.</a:t>
            </a:r>
          </a:p>
          <a:p>
            <a:endParaRPr lang="en-US" dirty="0"/>
          </a:p>
        </p:txBody>
      </p:sp>
      <p:sp>
        <p:nvSpPr>
          <p:cNvPr id="4" name="Slide Number Placeholder 3"/>
          <p:cNvSpPr>
            <a:spLocks noGrp="1"/>
          </p:cNvSpPr>
          <p:nvPr>
            <p:ph type="sldNum" sz="quarter" idx="10"/>
          </p:nvPr>
        </p:nvSpPr>
        <p:spPr/>
        <p:txBody>
          <a:bodyPr/>
          <a:lstStyle/>
          <a:p>
            <a:pPr>
              <a:defRPr/>
            </a:pPr>
            <a:fld id="{253ED705-C07C-457B-8BF3-D9D44CDE8B79}" type="slidenum">
              <a:rPr lang="en-US" smtClean="0">
                <a:solidFill>
                  <a:prstClr val="black"/>
                </a:solidFill>
              </a:rPr>
              <a:pPr>
                <a:defRPr/>
              </a:pPr>
              <a:t>25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xfrm>
            <a:off x="3884613" y="8685213"/>
            <a:ext cx="2971800" cy="457200"/>
          </a:xfrm>
          <a:noFill/>
          <a:ln>
            <a:miter lim="800000"/>
            <a:headEnd/>
            <a:tailEnd/>
          </a:ln>
        </p:spPr>
        <p:txBody>
          <a:bodyPr wrap="square" lIns="91426" tIns="45714" rIns="91426" bIns="45714" numCol="1" anchorCtr="0" compatLnSpc="1">
            <a:prstTxWarp prst="textNoShape">
              <a:avLst/>
            </a:prstTxWarp>
          </a:bodyPr>
          <a:lstStyle/>
          <a:p>
            <a:pPr fontAlgn="base">
              <a:spcBef>
                <a:spcPct val="0"/>
              </a:spcBef>
              <a:spcAft>
                <a:spcPct val="0"/>
              </a:spcAft>
            </a:pPr>
            <a:fld id="{18B65079-ED35-4BAF-810F-145137A5BEFD}" type="slidenum">
              <a:rPr lang="en-US" smtClean="0">
                <a:solidFill>
                  <a:prstClr val="black"/>
                </a:solidFill>
                <a:latin typeface="Arial" charset="0"/>
                <a:cs typeface="Arial" charset="0"/>
              </a:rPr>
              <a:pPr fontAlgn="base">
                <a:spcBef>
                  <a:spcPct val="0"/>
                </a:spcBef>
                <a:spcAft>
                  <a:spcPct val="0"/>
                </a:spcAft>
              </a:pPr>
              <a:t>26</a:t>
            </a:fld>
            <a:endParaRPr lang="en-US" smtClean="0">
              <a:solidFill>
                <a:prstClr val="black"/>
              </a:solidFill>
              <a:latin typeface="Arial" charset="0"/>
              <a:cs typeface="Arial"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Rot="1" noChangeAspect="1" noChangeArrowheads="1" noTextEdit="1"/>
          </p:cNvSpPr>
          <p:nvPr>
            <p:ph type="sldImg"/>
          </p:nvPr>
        </p:nvSpPr>
        <p:spPr>
          <a:xfrm>
            <a:off x="673100" y="377825"/>
            <a:ext cx="5507038" cy="4132263"/>
          </a:xfrm>
          <a:ln/>
        </p:spPr>
      </p:sp>
      <p:sp>
        <p:nvSpPr>
          <p:cNvPr id="846851" name="Rectangle 3"/>
          <p:cNvSpPr>
            <a:spLocks noGrp="1" noChangeArrowheads="1"/>
          </p:cNvSpPr>
          <p:nvPr>
            <p:ph type="body" idx="1"/>
          </p:nvPr>
        </p:nvSpPr>
        <p:spPr>
          <a:xfrm>
            <a:off x="473865" y="4568456"/>
            <a:ext cx="5905670" cy="4137280"/>
          </a:xfrm>
        </p:spPr>
        <p:txBody>
          <a:bodyPr/>
          <a:lstStyle/>
          <a:p>
            <a:pPr marL="210990" indent="-21099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6C7F78-C075-4391-920A-9BBE8C45D4C2}" type="slidenum">
              <a:rPr smtClean="0">
                <a:solidFill>
                  <a:prstClr val="black"/>
                </a:solidFill>
                <a:latin typeface="Arial" charset="0"/>
              </a:rPr>
              <a:pPr fontAlgn="base">
                <a:spcBef>
                  <a:spcPct val="0"/>
                </a:spcBef>
                <a:spcAft>
                  <a:spcPct val="0"/>
                </a:spcAft>
              </a:pPr>
              <a:t>28</a:t>
            </a:fld>
            <a:endParaRPr smtClean="0">
              <a:solidFill>
                <a:prstClr val="black"/>
              </a:solidFill>
              <a:latin typeface="Arial" charset="0"/>
            </a:endParaRPr>
          </a:p>
        </p:txBody>
      </p:sp>
      <p:sp>
        <p:nvSpPr>
          <p:cNvPr id="57347" name="Slide Image Placeholder 8"/>
          <p:cNvSpPr>
            <a:spLocks noGrp="1" noRot="1" noChangeAspect="1" noTextEdit="1"/>
          </p:cNvSpPr>
          <p:nvPr>
            <p:ph type="sldImg"/>
          </p:nvPr>
        </p:nvSpPr>
        <p:spPr bwMode="auto">
          <a:noFill/>
          <a:ln>
            <a:solidFill>
              <a:srgbClr val="000000"/>
            </a:solidFill>
            <a:miter lim="800000"/>
            <a:headEnd/>
            <a:tailEnd/>
          </a:ln>
        </p:spPr>
      </p:sp>
      <p:sp>
        <p:nvSpPr>
          <p:cNvPr id="57348" name="Notes Placeholder 9"/>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29</a:t>
            </a:fld>
            <a:endParaRP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
        <p:nvSpPr>
          <p:cNvPr id="10" name="Rounded Rectangle 9"/>
          <p:cNvSpPr/>
          <p:nvPr userDrawn="1"/>
        </p:nvSpPr>
        <p:spPr bwMode="gray">
          <a:xfrm rot="900000">
            <a:off x="7311076" y="3348000"/>
            <a:ext cx="1473703" cy="467342"/>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44000" tIns="72000" rIns="144000" bIns="72000" rtlCol="0" anchor="ctr">
            <a:spAutoFit/>
          </a:bodyPr>
          <a:lstStyle/>
          <a:p>
            <a:pPr algn="ctr" fontAlgn="base">
              <a:spcBef>
                <a:spcPct val="50000"/>
              </a:spcBef>
              <a:spcAft>
                <a:spcPct val="0"/>
              </a:spcAft>
              <a:buClr>
                <a:srgbClr val="F0AB00"/>
              </a:buClr>
              <a:buSzPct val="80000"/>
            </a:pPr>
            <a:r>
              <a:rPr lang="de-DE" kern="0" smtClean="0">
                <a:solidFill>
                  <a:schemeClr val="bg1"/>
                </a:solidFill>
                <a:ea typeface="Arial Unicode MS" pitchFamily="34" charset="-128"/>
                <a:cs typeface="Arial Unicode MS" pitchFamily="34" charset="-128"/>
                <a:sym typeface="Arial"/>
              </a:rPr>
              <a:t>INTERNAL</a:t>
            </a:r>
            <a:endParaRPr lang="en-US" kern="0" dirty="0" smtClean="0">
              <a:solidFill>
                <a:schemeClr val="bg1"/>
              </a:solidFill>
              <a:ea typeface="Arial Unicode MS" pitchFamily="34" charset="-128"/>
              <a:cs typeface="Arial Unicode MS" pitchFamily="34" charset="-128"/>
              <a:sym typeface="Arial"/>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
        <p:nvSpPr>
          <p:cNvPr id="10" name="Rounded Rectangle 9"/>
          <p:cNvSpPr/>
          <p:nvPr userDrawn="1"/>
        </p:nvSpPr>
        <p:spPr bwMode="gray">
          <a:xfrm rot="900000">
            <a:off x="7311076" y="3348000"/>
            <a:ext cx="1473703" cy="467342"/>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44000" tIns="72000" rIns="144000" bIns="72000" rtlCol="0" anchor="ctr">
            <a:spAutoFit/>
          </a:bodyPr>
          <a:lstStyle/>
          <a:p>
            <a:pPr algn="ctr" fontAlgn="base">
              <a:spcBef>
                <a:spcPct val="50000"/>
              </a:spcBef>
              <a:spcAft>
                <a:spcPct val="0"/>
              </a:spcAft>
              <a:buClr>
                <a:srgbClr val="F0AB00"/>
              </a:buClr>
              <a:buSzPct val="80000"/>
            </a:pPr>
            <a:r>
              <a:rPr lang="de-DE" kern="0" smtClean="0">
                <a:solidFill>
                  <a:schemeClr val="bg1"/>
                </a:solidFill>
                <a:ea typeface="Arial Unicode MS" pitchFamily="34" charset="-128"/>
                <a:cs typeface="Arial Unicode MS" pitchFamily="34" charset="-128"/>
                <a:sym typeface="Arial"/>
              </a:rPr>
              <a:t>INTERNAL</a:t>
            </a:r>
            <a:endParaRPr lang="en-US" kern="0" dirty="0" smtClean="0">
              <a:solidFill>
                <a:schemeClr val="bg1"/>
              </a:solidFill>
              <a:ea typeface="Arial Unicode MS" pitchFamily="34" charset="-128"/>
              <a:cs typeface="Arial Unicode MS" pitchFamily="34" charset="-128"/>
              <a:sym typeface="Arial"/>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358116"/>
          </a:xfrm>
          <a:prstGeom prst="rect">
            <a:avLst/>
          </a:prstGeom>
          <a:noFill/>
        </p:spPr>
        <p:txBody>
          <a:bodyPr wrap="square" lIns="0" tIns="0" rIns="0" bIns="0" rtlCol="0">
            <a:spAutoFit/>
          </a:bodyPr>
          <a:lstStyle/>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Some software products marketed by SAP AG and its distributors contain proprietary software components of other software vendors.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Microsoft, Windows, Excel, Outlook, and PowerPoint are registered trademarks of Microsoft Corporation.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Linux is the registered trademark of Linus Torvalds in the U.S. and other countries.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Adobe, the Adobe logo, Acrobat, PostScript, and Reader are either trademarks or registered trademarks of Adobe Systems Incorporated in the United States and/or other countries.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Oracle is a registered trademark of Oracle Corporation.</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UNIX, X/Open, OSF/1, and Motif are registered trademarks of the Open Group.</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Citrix, ICA, Program Neighborhood, MetaFrame, WinFrame, VideoFrame, and MultiWin are trademarks or registered trademarks of Citrix Systems, Inc.</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HTML, XML, XHTML and W3C are trademarks or registered trademarks of W3C®, World Wide Web Consortium, Massachusetts Institute of Technology.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Java is a registered trademark of Sun Microsystems, Inc.</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JavaScript is a registered trademark of Sun Microsystems, Inc., used under license for technology invented and implemented by Netscape.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SAP, R/3, SAP NetWeaver, Duet, PartnerEdge, ByDesign, SAP BusinessObjects Explorer, StreamWork,</a:t>
            </a:r>
            <a:r>
              <a:rPr lang="en-US" sz="800" kern="1200" baseline="0" noProof="1" smtClean="0">
                <a:solidFill>
                  <a:schemeClr val="tx1"/>
                </a:solidFill>
                <a:latin typeface="+mn-lt"/>
                <a:ea typeface="MS PGothic" pitchFamily="34" charset="-128"/>
                <a:cs typeface="+mn-cs"/>
              </a:rPr>
              <a:t> </a:t>
            </a:r>
            <a:r>
              <a:rPr lang="en-US" sz="800" kern="1200" noProof="1" smtClean="0">
                <a:solidFill>
                  <a:schemeClr val="tx1"/>
                </a:solidFill>
                <a:latin typeface="+mn-lt"/>
                <a:ea typeface="MS PGothic" pitchFamily="34" charset="-128"/>
                <a:cs typeface="+mn-cs"/>
              </a:rPr>
              <a:t>and other SAP products and services mentioned herein as well as their respective logos are trademarks or registered trademarks of SAP AG in Germany and other countries.</a:t>
            </a:r>
            <a:endParaRPr lang="de-DE" sz="800" kern="1200" noProof="1" smtClean="0">
              <a:solidFill>
                <a:schemeClr val="tx1"/>
              </a:solidFill>
              <a:latin typeface="+mn-lt"/>
              <a:ea typeface="MS PGothic" pitchFamily="34" charset="-128"/>
              <a:cs typeface="+mn-cs"/>
            </a:endParaRP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 rights reserved</a:t>
            </a:r>
          </a:p>
        </p:txBody>
      </p:sp>
      <p:sp>
        <p:nvSpPr>
          <p:cNvPr id="6" name="TextBox 5"/>
          <p:cNvSpPr txBox="1"/>
          <p:nvPr userDrawn="1"/>
        </p:nvSpPr>
        <p:spPr bwMode="gray">
          <a:xfrm>
            <a:off x="4654800" y="1692000"/>
            <a:ext cx="4165200" cy="3867725"/>
          </a:xfrm>
          <a:prstGeom prst="rect">
            <a:avLst/>
          </a:prstGeom>
          <a:noFill/>
        </p:spPr>
        <p:txBody>
          <a:bodyPr wrap="square" lIns="0" tIns="0" rIns="0" bIns="0" rtlCol="0">
            <a:spAutoFit/>
          </a:bodyPr>
          <a:lstStyle/>
          <a:p>
            <a:pPr marL="0" algn="l" defTabSz="914400" rtl="0" eaLnBrk="1" fontAlgn="t" latinLnBrk="0" hangingPunct="1">
              <a:lnSpc>
                <a:spcPct val="95000"/>
              </a:lnSpc>
              <a:spcBef>
                <a:spcPts val="400"/>
              </a:spcBef>
            </a:pPr>
            <a:r>
              <a:rPr lang="en-US" sz="8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shall have no liability for damages of any kind including without limitation direct, special, indirect, or consequential damages that may result from the use of these materials. This limitation shall not apply in cases of intent or gross negligence.</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en-US" sz="800" kern="1200" noProof="1">
              <a:solidFill>
                <a:schemeClr val="tx1"/>
              </a:solidFill>
              <a:latin typeface="Arial"/>
              <a:ea typeface="MS PGothic" pitchFamily="34"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dirty="0" smtClean="0"/>
              <a:t>Alternate Presentation Title</a:t>
            </a:r>
            <a:br>
              <a:rPr lang="en-US" dirty="0" smtClean="0"/>
            </a:br>
            <a:r>
              <a:rPr lang="en-US"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with event logo">
    <p:bg bwMode="gray">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userDrawn="1">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userDrawn="1">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9" name="Picture 8" descr="SAP_FKOM_KO.png"/>
          <p:cNvPicPr>
            <a:picLocks noChangeAspect="1"/>
          </p:cNvPicPr>
          <p:nvPr userDrawn="1"/>
        </p:nvPicPr>
        <p:blipFill>
          <a:blip r:embed="rId2" cstate="print"/>
          <a:stretch>
            <a:fillRect/>
          </a:stretch>
        </p:blipFill>
        <p:spPr>
          <a:xfrm>
            <a:off x="323850" y="6080400"/>
            <a:ext cx="1832544" cy="453600"/>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p:spPr>
        <p:txBody>
          <a:bodyPr anchor="ctr" anchorCtr="0"/>
          <a:lstStyle>
            <a:lvl1pPr algn="ctr">
              <a:defRPr/>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270000" indent="-18000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gray">
          <a:xfrm>
            <a:off x="324000" y="6636183"/>
            <a:ext cx="181035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2011 SAP AG. All rights reserved.</a:t>
            </a:r>
          </a:p>
        </p:txBody>
      </p:sp>
      <p:sp>
        <p:nvSpPr>
          <p:cNvPr id="34" name="TextBox 33"/>
          <p:cNvSpPr txBox="1"/>
          <p:nvPr/>
        </p:nvSpPr>
        <p:spPr bwMode="gray">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
        <p:nvSpPr>
          <p:cNvPr id="12" name="TextBox 11"/>
          <p:cNvSpPr txBox="1"/>
          <p:nvPr/>
        </p:nvSpPr>
        <p:spPr bwMode="gray">
          <a:xfrm>
            <a:off x="83125" y="6205480"/>
            <a:ext cx="8904464" cy="338554"/>
          </a:xfrm>
          <a:prstGeom prst="rect">
            <a:avLst/>
          </a:prstGeom>
          <a:noFill/>
        </p:spPr>
        <p:txBody>
          <a:bodyPr wrap="square" rtlCol="0">
            <a:spAutoFit/>
          </a:bodyPr>
          <a:lstStyle/>
          <a:p>
            <a:pPr algn="l">
              <a:buNone/>
            </a:pPr>
            <a:r>
              <a:rPr lang="en-US" sz="800" dirty="0" smtClean="0">
                <a:solidFill>
                  <a:srgbClr val="FF0000"/>
                </a:solidFill>
              </a:rPr>
              <a:t>This presentation and SAP’s strategy</a:t>
            </a:r>
            <a:r>
              <a:rPr lang="en-US" sz="800" baseline="0" dirty="0" smtClean="0">
                <a:solidFill>
                  <a:srgbClr val="FF0000"/>
                </a:solidFill>
              </a:rPr>
              <a:t> and possible future developments are subject to change and may be changed by SAP at any time for any reason without notice. This document is provided without a warranty of any kind either express or implied, including but not limited to the implied warranties of merchantability, fitness for a particular purpose, or non-infringement.</a:t>
            </a:r>
            <a:endParaRPr lang="en-US" sz="800" dirty="0">
              <a:solidFill>
                <a:srgbClr val="FF0000"/>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7" r:id="rId2"/>
    <p:sldLayoutId id="2147483698" r:id="rId3"/>
    <p:sldLayoutId id="2147483699" r:id="rId4"/>
    <p:sldLayoutId id="2147483701" r:id="rId5"/>
    <p:sldLayoutId id="2147483689" r:id="rId6"/>
    <p:sldLayoutId id="2147483704" r:id="rId7"/>
    <p:sldLayoutId id="2147483702" r:id="rId8"/>
    <p:sldLayoutId id="2147483684" r:id="rId9"/>
    <p:sldLayoutId id="2147483665" r:id="rId10"/>
    <p:sldLayoutId id="2147483683" r:id="rId11"/>
    <p:sldLayoutId id="2147483687"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tags" Target="../tags/tag51.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tags" Target="../tags/tag42.xml"/><Relationship Id="rId54" Type="http://schemas.openxmlformats.org/officeDocument/2006/relationships/image" Target="../media/image41.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notesSlide" Target="../notesSlides/notesSlide7.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slideLayout" Target="../slideLayouts/slideLayout1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8" Type="http://schemas.openxmlformats.org/officeDocument/2006/relationships/tags" Target="../tags/tag9.xml"/><Relationship Id="rId51" Type="http://schemas.openxmlformats.org/officeDocument/2006/relationships/tags" Target="../tags/tag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0.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Arbeit\_Jobs_eOn\2011\xxxxx_Presentation_Wizard_2011\NEW_PW\new_photos_for_title\42-24959871_LowRes.jpg"/>
          <p:cNvPicPr>
            <a:picLocks noChangeAspect="1" noChangeArrowheads="1"/>
          </p:cNvPicPr>
          <p:nvPr/>
        </p:nvPicPr>
        <p:blipFill>
          <a:blip r:embed="rId3" cstate="screen"/>
          <a:stretch>
            <a:fillRect/>
          </a:stretch>
        </p:blipFill>
        <p:spPr bwMode="auto">
          <a:xfrm>
            <a:off x="0" y="0"/>
            <a:ext cx="9144000" cy="6858000"/>
          </a:xfrm>
          <a:prstGeom prst="rect">
            <a:avLst/>
          </a:prstGeom>
          <a:noFill/>
          <a:ln>
            <a:noFill/>
          </a:ln>
        </p:spPr>
      </p:pic>
      <p:grpSp>
        <p:nvGrpSpPr>
          <p:cNvPr id="4" name="Group 5"/>
          <p:cNvGrpSpPr/>
          <p:nvPr/>
        </p:nvGrpSpPr>
        <p:grpSpPr>
          <a:xfrm>
            <a:off x="324000" y="-1"/>
            <a:ext cx="8496000" cy="6535739"/>
            <a:chOff x="324000" y="-1"/>
            <a:chExt cx="8496000" cy="6535739"/>
          </a:xfrm>
        </p:grpSpPr>
        <p:sp>
          <p:nvSpPr>
            <p:cNvPr id="7" name="Rectangle 6"/>
            <p:cNvSpPr/>
            <p:nvPr/>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
          <p:nvSpPr>
            <p:cNvPr id="9" name="Rectangle 8"/>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p:nvPr>
        </p:nvSpPr>
        <p:spPr>
          <a:xfrm>
            <a:off x="414000" y="162000"/>
            <a:ext cx="8280000" cy="1981125"/>
          </a:xfrm>
        </p:spPr>
        <p:txBody>
          <a:bodyPr/>
          <a:lstStyle/>
          <a:p>
            <a:r>
              <a:rPr lang="en-US" dirty="0" smtClean="0"/>
              <a:t>Best Practices for SAP BusinessObjects 4.0 in combination with SAP NetWeaver</a:t>
            </a:r>
            <a:br>
              <a:rPr lang="en-US" dirty="0" smtClean="0"/>
            </a:br>
            <a:r>
              <a:rPr lang="en-US" sz="1600" dirty="0" smtClean="0"/>
              <a:t/>
            </a:r>
            <a:br>
              <a:rPr lang="en-US" sz="1600" dirty="0" smtClean="0"/>
            </a:br>
            <a:r>
              <a:rPr lang="en-US" sz="1400" dirty="0" smtClean="0"/>
              <a:t>Ingo Hilgefort</a:t>
            </a:r>
            <a:br>
              <a:rPr lang="en-US" sz="1400" dirty="0" smtClean="0"/>
            </a:br>
            <a:r>
              <a:rPr lang="en-US" sz="1400" dirty="0" smtClean="0"/>
              <a:t>Director Solution Management</a:t>
            </a:r>
            <a:br>
              <a:rPr lang="en-US" sz="1400" dirty="0" smtClean="0"/>
            </a:br>
            <a:r>
              <a:rPr lang="en-US" sz="1400" dirty="0" smtClean="0"/>
              <a:t>Customer Insight &amp; Action</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rgbClr val="666666"/>
                </a:solidFill>
              </a:rPr>
              <a:t>SAP BusinessObjects 4.0 Connectivity for SAP Landscape</a:t>
            </a:r>
            <a:br>
              <a:rPr lang="en-US" sz="1800" dirty="0" smtClean="0">
                <a:solidFill>
                  <a:srgbClr val="666666"/>
                </a:solidFill>
              </a:rPr>
            </a:br>
            <a:r>
              <a:rPr lang="en-US" sz="1600" dirty="0" smtClean="0">
                <a:solidFill>
                  <a:srgbClr val="666666"/>
                </a:solidFill>
              </a:rPr>
              <a:t>Meta-Data Support for </a:t>
            </a:r>
            <a:r>
              <a:rPr lang="en-US" sz="1600" dirty="0" err="1" smtClean="0">
                <a:solidFill>
                  <a:srgbClr val="666666"/>
                </a:solidFill>
              </a:rPr>
              <a:t>BEx</a:t>
            </a:r>
            <a:r>
              <a:rPr lang="en-US" sz="1600" dirty="0" smtClean="0">
                <a:solidFill>
                  <a:srgbClr val="666666"/>
                </a:solidFill>
              </a:rPr>
              <a:t> Queries</a:t>
            </a:r>
            <a:endParaRPr lang="en-US" sz="2000" dirty="0"/>
          </a:p>
        </p:txBody>
      </p:sp>
      <p:graphicFrame>
        <p:nvGraphicFramePr>
          <p:cNvPr id="3" name="Table 2"/>
          <p:cNvGraphicFramePr>
            <a:graphicFrameLocks noGrp="1"/>
          </p:cNvGraphicFramePr>
          <p:nvPr/>
        </p:nvGraphicFramePr>
        <p:xfrm>
          <a:off x="324000" y="1310910"/>
          <a:ext cx="8495998" cy="3765064"/>
        </p:xfrm>
        <a:graphic>
          <a:graphicData uri="http://schemas.openxmlformats.org/drawingml/2006/table">
            <a:tbl>
              <a:tblPr firstRow="1" bandRow="1">
                <a:tableStyleId>{5C22544A-7EE6-4342-B048-85BDC9FD1C3A}</a:tableStyleId>
              </a:tblPr>
              <a:tblGrid>
                <a:gridCol w="2044497"/>
                <a:gridCol w="921643"/>
                <a:gridCol w="921643"/>
                <a:gridCol w="921643"/>
                <a:gridCol w="921643"/>
                <a:gridCol w="921643"/>
                <a:gridCol w="921643"/>
                <a:gridCol w="921643"/>
              </a:tblGrid>
              <a:tr h="854224">
                <a:tc>
                  <a:txBody>
                    <a:bodyPr/>
                    <a:lstStyle/>
                    <a:p>
                      <a:r>
                        <a:rPr lang="en-US" sz="1000" dirty="0" err="1" smtClean="0"/>
                        <a:t>BEx</a:t>
                      </a:r>
                      <a:r>
                        <a:rPr lang="en-US" sz="1000" dirty="0" smtClean="0"/>
                        <a:t> Query</a:t>
                      </a:r>
                      <a:r>
                        <a:rPr lang="en-US" sz="1000" baseline="0" dirty="0" smtClean="0"/>
                        <a:t> Element</a:t>
                      </a:r>
                      <a:endParaRPr lang="en-US" sz="1000" dirty="0"/>
                    </a:p>
                  </a:txBody>
                  <a:tcPr/>
                </a:tc>
                <a:tc>
                  <a:txBody>
                    <a:bodyPr/>
                    <a:lstStyle/>
                    <a:p>
                      <a:r>
                        <a:rPr lang="en-US" sz="1000" dirty="0" smtClean="0"/>
                        <a:t>Crystal</a:t>
                      </a:r>
                      <a:r>
                        <a:rPr lang="en-US" sz="1000" baseline="0" dirty="0" smtClean="0"/>
                        <a:t> Reports for Enterprise</a:t>
                      </a:r>
                      <a:endParaRPr lang="en-US" sz="1000" dirty="0"/>
                    </a:p>
                  </a:txBody>
                  <a:tcPr/>
                </a:tc>
                <a:tc>
                  <a:txBody>
                    <a:bodyPr/>
                    <a:lstStyle/>
                    <a:p>
                      <a:r>
                        <a:rPr lang="en-US" sz="1000" dirty="0" smtClean="0"/>
                        <a:t>Web Intelligence</a:t>
                      </a:r>
                      <a:endParaRPr lang="en-US" sz="1000" dirty="0"/>
                    </a:p>
                  </a:txBody>
                  <a:tcPr/>
                </a:tc>
                <a:tc>
                  <a:txBody>
                    <a:bodyPr/>
                    <a:lstStyle/>
                    <a:p>
                      <a:r>
                        <a:rPr lang="en-US" sz="1000" dirty="0" smtClean="0"/>
                        <a:t>Dashboards (former </a:t>
                      </a:r>
                      <a:r>
                        <a:rPr lang="en-US" sz="1000" dirty="0" err="1" smtClean="0"/>
                        <a:t>Xcelsius</a:t>
                      </a:r>
                      <a:r>
                        <a:rPr lang="en-US" sz="1000" dirty="0" smtClean="0"/>
                        <a:t>)</a:t>
                      </a:r>
                      <a:endParaRPr lang="en-US" sz="1000" dirty="0"/>
                    </a:p>
                  </a:txBody>
                  <a:tcPr/>
                </a:tc>
                <a:tc>
                  <a:txBody>
                    <a:bodyPr/>
                    <a:lstStyle/>
                    <a:p>
                      <a:r>
                        <a:rPr lang="en-US" sz="1000" dirty="0" smtClean="0"/>
                        <a:t>Analysis,</a:t>
                      </a:r>
                      <a:r>
                        <a:rPr lang="en-US" sz="1000" baseline="0" dirty="0" smtClean="0"/>
                        <a:t> edition for MS Office</a:t>
                      </a:r>
                      <a:endParaRPr lang="en-US" sz="1000" dirty="0"/>
                    </a:p>
                  </a:txBody>
                  <a:tcPr/>
                </a:tc>
                <a:tc>
                  <a:txBody>
                    <a:bodyPr/>
                    <a:lstStyle/>
                    <a:p>
                      <a:r>
                        <a:rPr lang="en-US" sz="1000" dirty="0" smtClean="0"/>
                        <a:t>Analysis,</a:t>
                      </a:r>
                      <a:r>
                        <a:rPr lang="en-US" sz="1000" baseline="0" dirty="0" smtClean="0"/>
                        <a:t> OLAP Edition</a:t>
                      </a:r>
                      <a:endParaRPr lang="en-US" sz="1000" dirty="0"/>
                    </a:p>
                  </a:txBody>
                  <a:tcPr/>
                </a:tc>
                <a:tc>
                  <a:txBody>
                    <a:bodyPr/>
                    <a:lstStyle/>
                    <a:p>
                      <a:r>
                        <a:rPr lang="en-US" sz="1000" dirty="0" smtClean="0"/>
                        <a:t>SAP Business</a:t>
                      </a:r>
                      <a:br>
                        <a:rPr lang="en-US" sz="1000" dirty="0" smtClean="0"/>
                      </a:br>
                      <a:r>
                        <a:rPr lang="en-US" sz="1000" dirty="0" smtClean="0"/>
                        <a:t>Objects Explorer</a:t>
                      </a:r>
                      <a:br>
                        <a:rPr lang="en-US" sz="1000" dirty="0" smtClean="0"/>
                      </a:br>
                      <a:endParaRPr lang="en-US" sz="1000" dirty="0"/>
                    </a:p>
                  </a:txBody>
                  <a:tcPr/>
                </a:tc>
                <a:tc>
                  <a:txBody>
                    <a:bodyPr/>
                    <a:lstStyle/>
                    <a:p>
                      <a:r>
                        <a:rPr lang="en-US" sz="1000" dirty="0" smtClean="0"/>
                        <a:t>Universe</a:t>
                      </a:r>
                      <a:br>
                        <a:rPr lang="en-US" sz="1000" dirty="0" smtClean="0"/>
                      </a:br>
                      <a:r>
                        <a:rPr lang="en-US" sz="1000" dirty="0" smtClean="0"/>
                        <a:t>(Relational)</a:t>
                      </a:r>
                      <a:endParaRPr lang="en-US" sz="1000" dirty="0"/>
                    </a:p>
                  </a:txBody>
                  <a:tcPr/>
                </a:tc>
              </a:tr>
              <a:tr h="320040">
                <a:tc>
                  <a:txBody>
                    <a:bodyPr/>
                    <a:lstStyle/>
                    <a:p>
                      <a:pPr marL="0" marR="0">
                        <a:lnSpc>
                          <a:spcPct val="115000"/>
                        </a:lnSpc>
                        <a:spcBef>
                          <a:spcPts val="0"/>
                        </a:spcBef>
                        <a:spcAft>
                          <a:spcPts val="1000"/>
                        </a:spcAft>
                      </a:pPr>
                      <a:r>
                        <a:rPr lang="en-US" sz="1000" dirty="0" smtClean="0"/>
                        <a:t>Scaling Factor</a:t>
                      </a:r>
                      <a:endParaRPr lang="en-US" sz="1000" dirty="0">
                        <a:latin typeface="+mn-lt"/>
                        <a:ea typeface="Times New Roman"/>
                        <a:cs typeface="Times New Roman"/>
                      </a:endParaRPr>
                    </a:p>
                  </a:txBody>
                  <a:tcPr marL="47685" marR="47685" marT="0" marB="0" anchor="ctr"/>
                </a:tc>
                <a:tc>
                  <a:txBody>
                    <a:bodyPr/>
                    <a:lstStyle/>
                    <a:p>
                      <a:pPr algn="ct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r>
                        <a:rPr kumimoji="0" lang="en-US" sz="1000" b="0" i="0" u="none" strike="noStrike" kern="1200" cap="none" spc="0" normalizeH="0" baseline="0" noProof="0" dirty="0" smtClean="0">
                          <a:ln>
                            <a:noFill/>
                          </a:ln>
                          <a:solidFill>
                            <a:srgbClr val="FF0000"/>
                          </a:solidFill>
                          <a:effectLst/>
                          <a:uLnTx/>
                          <a:uFillTx/>
                          <a:latin typeface="+mn-lt"/>
                          <a:ea typeface="+mn-ea"/>
                          <a:cs typeface="+mn-cs"/>
                          <a:sym typeface="Wingdings"/>
                        </a:rPr>
                        <a:t>(4.1)</a:t>
                      </a:r>
                      <a:endParaRPr lang="en-US" sz="1000"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r>
                        <a:rPr kumimoji="0" lang="en-US" sz="1000" b="0" i="0" u="none" strike="noStrike" kern="1200" cap="none" spc="0" normalizeH="0" baseline="0" noProof="0" dirty="0" smtClean="0">
                          <a:ln>
                            <a:noFill/>
                          </a:ln>
                          <a:solidFill>
                            <a:srgbClr val="FF0000"/>
                          </a:solidFill>
                          <a:effectLst/>
                          <a:uLnTx/>
                          <a:uFillTx/>
                          <a:latin typeface="+mn-lt"/>
                          <a:ea typeface="+mn-ea"/>
                          <a:cs typeface="+mn-cs"/>
                          <a:sym typeface="Wingdings"/>
                        </a:rPr>
                        <a:t>(4.1)</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r>
                        <a:rPr kumimoji="0" lang="en-US" sz="1000" b="0" i="0" u="none" strike="noStrike" kern="1200" cap="none" spc="0" normalizeH="0" baseline="0" noProof="0" dirty="0" smtClean="0">
                          <a:ln>
                            <a:noFill/>
                          </a:ln>
                          <a:solidFill>
                            <a:srgbClr val="FF0000"/>
                          </a:solidFill>
                          <a:effectLst/>
                          <a:uLnTx/>
                          <a:uFillTx/>
                          <a:latin typeface="+mn-lt"/>
                          <a:ea typeface="+mn-ea"/>
                          <a:cs typeface="+mn-cs"/>
                          <a:sym typeface="Wingdings"/>
                        </a:rPr>
                        <a:t>(4.1)</a:t>
                      </a:r>
                      <a:endParaRPr lang="en-US" sz="1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dirty="0"/>
                    </a:p>
                  </a:txBody>
                  <a:tcPr/>
                </a:tc>
                <a:tc>
                  <a:txBody>
                    <a:bodyPr/>
                    <a:lstStyle/>
                    <a:p>
                      <a:pPr algn="ctr"/>
                      <a:r>
                        <a:rPr lang="en-US" sz="1000" dirty="0" smtClean="0">
                          <a:solidFill>
                            <a:srgbClr val="FF0000"/>
                          </a:solidFill>
                          <a:sym typeface="Wingdings"/>
                        </a:rPr>
                        <a:t></a:t>
                      </a:r>
                      <a:endParaRPr lang="en-US" sz="1000" dirty="0"/>
                    </a:p>
                  </a:txBody>
                  <a:tcPr/>
                </a:tc>
              </a:tr>
              <a:tr h="320040">
                <a:tc>
                  <a:txBody>
                    <a:bodyPr/>
                    <a:lstStyle/>
                    <a:p>
                      <a:pPr marL="0" marR="0">
                        <a:lnSpc>
                          <a:spcPct val="115000"/>
                        </a:lnSpc>
                        <a:spcBef>
                          <a:spcPts val="0"/>
                        </a:spcBef>
                        <a:spcAft>
                          <a:spcPts val="1000"/>
                        </a:spcAft>
                      </a:pPr>
                      <a:r>
                        <a:rPr lang="en-US" sz="1000" dirty="0" smtClean="0">
                          <a:latin typeface="+mn-lt"/>
                          <a:ea typeface="Times New Roman"/>
                          <a:cs typeface="Times New Roman"/>
                        </a:rPr>
                        <a:t>Number of Decimals</a:t>
                      </a:r>
                      <a:endParaRPr lang="en-US" sz="1000" dirty="0">
                        <a:latin typeface="+mn-lt"/>
                        <a:ea typeface="Times New Roman"/>
                        <a:cs typeface="Times New Roman"/>
                      </a:endParaRPr>
                    </a:p>
                  </a:txBody>
                  <a:tcPr marL="47685" marR="47685" marT="0" marB="0" anchor="ctr"/>
                </a:tc>
                <a:tc>
                  <a:txBody>
                    <a:bodyPr/>
                    <a:lstStyle/>
                    <a:p>
                      <a:pPr algn="ctr"/>
                      <a:r>
                        <a:rPr lang="en-US" sz="1000" dirty="0" smtClean="0">
                          <a:solidFill>
                            <a:srgbClr val="FF0000"/>
                          </a:solidFill>
                          <a:sym typeface="Wingdings"/>
                        </a:rPr>
                        <a:t></a:t>
                      </a:r>
                      <a:endParaRPr lang="en-US" sz="1000" dirty="0">
                        <a:solidFill>
                          <a:srgbClr val="FF0000"/>
                        </a:solidFill>
                      </a:endParaRPr>
                    </a:p>
                  </a:txBody>
                  <a:tcPr/>
                </a:tc>
                <a:tc>
                  <a:txBody>
                    <a:bodyPr/>
                    <a:lstStyle/>
                    <a:p>
                      <a:pPr algn="ctr"/>
                      <a:r>
                        <a:rPr lang="en-US" sz="1000" dirty="0" smtClean="0">
                          <a:solidFill>
                            <a:srgbClr val="FF0000"/>
                          </a:solidFill>
                          <a:sym typeface="Wingdings"/>
                        </a:rPr>
                        <a:t></a:t>
                      </a:r>
                      <a:endParaRPr lang="en-US" sz="1000" dirty="0">
                        <a:solidFill>
                          <a:srgbClr val="FF0000"/>
                        </a:solidFill>
                      </a:endParaRPr>
                    </a:p>
                  </a:txBody>
                  <a:tcPr/>
                </a:tc>
                <a:tc>
                  <a:txBody>
                    <a:bodyPr/>
                    <a:lstStyle/>
                    <a:p>
                      <a:pPr algn="ctr"/>
                      <a:r>
                        <a:rPr lang="en-US" sz="1000" dirty="0" smtClean="0">
                          <a:solidFill>
                            <a:srgbClr val="00B050"/>
                          </a:solidFill>
                          <a:sym typeface="Wingdings"/>
                        </a:rPr>
                        <a:t></a:t>
                      </a:r>
                      <a:endParaRPr lang="en-US" sz="1000" dirty="0">
                        <a:solidFill>
                          <a:srgbClr val="FF0000"/>
                        </a:solidFill>
                      </a:endParaRPr>
                    </a:p>
                  </a:txBody>
                  <a:tcPr/>
                </a:tc>
                <a:tc>
                  <a:txBody>
                    <a:bodyPr/>
                    <a:lstStyle/>
                    <a:p>
                      <a:pPr algn="ctr"/>
                      <a:r>
                        <a:rPr lang="en-US" sz="1000" dirty="0" smtClean="0">
                          <a:solidFill>
                            <a:srgbClr val="00B050"/>
                          </a:solidFill>
                          <a:sym typeface="Wingdings"/>
                        </a:rPr>
                        <a:t></a:t>
                      </a:r>
                      <a:endParaRPr lang="en-US" sz="1000" dirty="0">
                        <a:solidFill>
                          <a:srgbClr val="FF0000"/>
                        </a:solidFill>
                      </a:endParaRPr>
                    </a:p>
                  </a:txBody>
                  <a:tcPr/>
                </a:tc>
                <a:tc>
                  <a:txBody>
                    <a:bodyPr/>
                    <a:lstStyle/>
                    <a:p>
                      <a:pPr algn="ct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1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dirty="0"/>
                    </a:p>
                  </a:txBody>
                  <a:tcPr/>
                </a:tc>
                <a:tc>
                  <a:txBody>
                    <a:bodyPr/>
                    <a:lstStyle/>
                    <a:p>
                      <a:pPr algn="ctr"/>
                      <a:r>
                        <a:rPr lang="en-US" sz="1000" dirty="0" smtClean="0">
                          <a:solidFill>
                            <a:srgbClr val="FF0000"/>
                          </a:solidFill>
                          <a:sym typeface="Wingdings"/>
                        </a:rPr>
                        <a:t></a:t>
                      </a:r>
                      <a:endParaRPr lang="en-US" sz="1000" dirty="0">
                        <a:solidFill>
                          <a:srgbClr val="FF0000"/>
                        </a:solidFill>
                      </a:endParaRPr>
                    </a:p>
                  </a:txBody>
                  <a:tcPr/>
                </a:tc>
              </a:tr>
              <a:tr h="320040">
                <a:tc>
                  <a:txBody>
                    <a:bodyPr/>
                    <a:lstStyle/>
                    <a:p>
                      <a:pPr marL="0" marR="0">
                        <a:lnSpc>
                          <a:spcPct val="115000"/>
                        </a:lnSpc>
                        <a:spcBef>
                          <a:spcPts val="0"/>
                        </a:spcBef>
                        <a:spcAft>
                          <a:spcPts val="1000"/>
                        </a:spcAft>
                      </a:pPr>
                      <a:r>
                        <a:rPr lang="en-US" sz="1000" dirty="0" smtClean="0">
                          <a:latin typeface="+mn-lt"/>
                          <a:ea typeface="Times New Roman"/>
                          <a:cs typeface="Times New Roman"/>
                        </a:rPr>
                        <a:t>Display Result Rows (top / bottom)</a:t>
                      </a:r>
                      <a:endParaRPr lang="en-US" sz="1000" dirty="0">
                        <a:latin typeface="+mn-lt"/>
                        <a:ea typeface="Times New Roman"/>
                        <a:cs typeface="Times New Roman"/>
                      </a:endParaRPr>
                    </a:p>
                  </a:txBody>
                  <a:tcPr marL="47685" marR="4768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B050"/>
                          </a:solidFill>
                          <a:sym typeface="Wingdings"/>
                        </a:rPr>
                        <a:t>-</a:t>
                      </a:r>
                      <a:endParaRPr lang="en-US" sz="10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B050"/>
                          </a:solidFill>
                          <a:sym typeface="Wingdings"/>
                        </a:rPr>
                        <a:t>-</a:t>
                      </a:r>
                      <a:endParaRPr lang="en-US" sz="10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B050"/>
                          </a:solidFill>
                          <a:sym typeface="Wingdings"/>
                        </a:rPr>
                        <a:t></a:t>
                      </a:r>
                      <a:endParaRPr lang="en-US" sz="10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B050"/>
                          </a:solidFill>
                          <a:sym typeface="Wingdings"/>
                        </a:rPr>
                        <a:t></a:t>
                      </a:r>
                      <a:endParaRPr lang="en-US" sz="10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10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sym typeface="Wingdings"/>
                        </a:rPr>
                        <a:t></a:t>
                      </a:r>
                      <a:endParaRPr lang="en-US" sz="1000" dirty="0" smtClean="0">
                        <a:solidFill>
                          <a:srgbClr val="00B050"/>
                        </a:solidFill>
                      </a:endParaRPr>
                    </a:p>
                  </a:txBody>
                  <a:tcPr/>
                </a:tc>
              </a:tr>
              <a:tr h="320040">
                <a:tc>
                  <a:txBody>
                    <a:bodyPr/>
                    <a:lstStyle/>
                    <a:p>
                      <a:pPr marL="0" marR="0">
                        <a:lnSpc>
                          <a:spcPct val="115000"/>
                        </a:lnSpc>
                        <a:spcBef>
                          <a:spcPts val="0"/>
                        </a:spcBef>
                        <a:spcAft>
                          <a:spcPts val="1000"/>
                        </a:spcAft>
                      </a:pPr>
                      <a:r>
                        <a:rPr lang="en-US" sz="1000" dirty="0" smtClean="0">
                          <a:latin typeface="+mn-lt"/>
                          <a:ea typeface="Times New Roman"/>
                          <a:cs typeface="Times New Roman"/>
                        </a:rPr>
                        <a:t>Suppress Result Rows</a:t>
                      </a:r>
                      <a:endParaRPr lang="en-US" sz="1000" dirty="0">
                        <a:latin typeface="+mn-lt"/>
                        <a:ea typeface="Times New Roman"/>
                        <a:cs typeface="Times New Roman"/>
                      </a:endParaRPr>
                    </a:p>
                  </a:txBody>
                  <a:tcPr marL="47685" marR="47685" marT="0" marB="0" anchor="ct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dirty="0"/>
                    </a:p>
                  </a:txBody>
                  <a:tcPr/>
                </a:tc>
                <a:tc>
                  <a:txBody>
                    <a:bodyPr/>
                    <a:lstStyle/>
                    <a:p>
                      <a:pPr algn="ctr"/>
                      <a:r>
                        <a:rPr lang="en-US" sz="1000" dirty="0" smtClean="0">
                          <a:solidFill>
                            <a:srgbClr val="FF0000"/>
                          </a:solidFill>
                          <a:sym typeface="Wingdings"/>
                        </a:rPr>
                        <a:t></a:t>
                      </a:r>
                      <a:endParaRPr lang="en-US" sz="1000" dirty="0"/>
                    </a:p>
                  </a:txBody>
                  <a:tcPr/>
                </a:tc>
              </a:tr>
              <a:tr h="320040">
                <a:tc>
                  <a:txBody>
                    <a:bodyPr/>
                    <a:lstStyle/>
                    <a:p>
                      <a:pPr marL="0" marR="0">
                        <a:lnSpc>
                          <a:spcPct val="115000"/>
                        </a:lnSpc>
                        <a:spcBef>
                          <a:spcPts val="0"/>
                        </a:spcBef>
                        <a:spcAft>
                          <a:spcPts val="1000"/>
                        </a:spcAft>
                      </a:pPr>
                      <a:r>
                        <a:rPr lang="en-US" sz="1000" dirty="0" smtClean="0">
                          <a:latin typeface="+mn-lt"/>
                          <a:ea typeface="Times New Roman"/>
                          <a:cs typeface="Times New Roman"/>
                        </a:rPr>
                        <a:t>Calculate Result</a:t>
                      </a:r>
                      <a:r>
                        <a:rPr lang="en-US" sz="1000" baseline="0" dirty="0" smtClean="0">
                          <a:latin typeface="+mn-lt"/>
                          <a:ea typeface="Times New Roman"/>
                          <a:cs typeface="Times New Roman"/>
                        </a:rPr>
                        <a:t> as… (local calculation)</a:t>
                      </a:r>
                      <a:endParaRPr lang="en-US" sz="1000" dirty="0">
                        <a:latin typeface="+mn-lt"/>
                        <a:ea typeface="Times New Roman"/>
                        <a:cs typeface="Times New Roman"/>
                      </a:endParaRPr>
                    </a:p>
                  </a:txBody>
                  <a:tcPr marL="47685" marR="47685" marT="0" marB="0" anchor="ctr"/>
                </a:tc>
                <a:tc>
                  <a:txBody>
                    <a:bodyPr/>
                    <a:lstStyle/>
                    <a:p>
                      <a:pPr algn="ctr"/>
                      <a:r>
                        <a:rPr lang="en-US" sz="1000" dirty="0" smtClean="0">
                          <a:solidFill>
                            <a:srgbClr val="FF0000"/>
                          </a:solidFill>
                          <a:sym typeface="Wingdings"/>
                        </a:rPr>
                        <a:t></a:t>
                      </a:r>
                      <a:endParaRPr lang="en-US" sz="1000" dirty="0"/>
                    </a:p>
                  </a:txBody>
                  <a:tcPr/>
                </a:tc>
                <a:tc>
                  <a:txBody>
                    <a:bodyPr/>
                    <a:lstStyle/>
                    <a:p>
                      <a:pPr algn="ctr"/>
                      <a:r>
                        <a:rPr lang="en-US" sz="1000" dirty="0" smtClean="0">
                          <a:solidFill>
                            <a:srgbClr val="FF000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dirty="0"/>
                    </a:p>
                  </a:txBody>
                  <a:tcPr/>
                </a:tc>
                <a:tc>
                  <a:txBody>
                    <a:bodyPr/>
                    <a:lstStyle/>
                    <a:p>
                      <a:pPr algn="ctr"/>
                      <a:r>
                        <a:rPr lang="en-US" sz="1000" dirty="0" smtClean="0">
                          <a:solidFill>
                            <a:srgbClr val="FF0000"/>
                          </a:solidFill>
                          <a:sym typeface="Wingdings"/>
                        </a:rPr>
                        <a:t></a:t>
                      </a:r>
                      <a:endParaRPr lang="en-US" sz="1000" dirty="0"/>
                    </a:p>
                  </a:txBody>
                  <a:tcPr/>
                </a:tc>
              </a:tr>
              <a:tr h="320040">
                <a:tc>
                  <a:txBody>
                    <a:bodyPr/>
                    <a:lstStyle/>
                    <a:p>
                      <a:pPr marL="0" marR="0">
                        <a:lnSpc>
                          <a:spcPct val="115000"/>
                        </a:lnSpc>
                        <a:spcBef>
                          <a:spcPts val="0"/>
                        </a:spcBef>
                        <a:spcAft>
                          <a:spcPts val="1000"/>
                        </a:spcAft>
                      </a:pPr>
                      <a:r>
                        <a:rPr lang="en-US" sz="1000" dirty="0" smtClean="0">
                          <a:latin typeface="+mn-lt"/>
                          <a:ea typeface="Times New Roman"/>
                          <a:cs typeface="Times New Roman"/>
                        </a:rPr>
                        <a:t>Display as hierarchy</a:t>
                      </a:r>
                      <a:endParaRPr lang="en-US" sz="1000" dirty="0">
                        <a:latin typeface="+mn-lt"/>
                        <a:ea typeface="Times New Roman"/>
                        <a:cs typeface="Times New Roman"/>
                      </a:endParaRPr>
                    </a:p>
                  </a:txBody>
                  <a:tcPr marL="47685" marR="47685" marT="0" marB="0" anchor="ctr"/>
                </a:tc>
                <a:tc>
                  <a:txBody>
                    <a:bodyPr/>
                    <a:lstStyle/>
                    <a:p>
                      <a:pPr algn="ctr"/>
                      <a:r>
                        <a:rPr lang="en-US" sz="1000" dirty="0" smtClean="0">
                          <a:solidFill>
                            <a:srgbClr val="FF0000"/>
                          </a:solidFill>
                          <a:sym typeface="Wingdings"/>
                        </a:rPr>
                        <a:t></a:t>
                      </a:r>
                      <a:endParaRPr lang="en-US" sz="1000" dirty="0"/>
                    </a:p>
                  </a:txBody>
                  <a:tcPr/>
                </a:tc>
                <a:tc>
                  <a:txBody>
                    <a:bodyPr/>
                    <a:lstStyle/>
                    <a:p>
                      <a:pPr algn="ctr"/>
                      <a:r>
                        <a:rPr lang="en-US" sz="1000" dirty="0" smtClean="0">
                          <a:solidFill>
                            <a:srgbClr val="FF0000"/>
                          </a:solidFill>
                          <a:sym typeface="Wingdings"/>
                        </a:rPr>
                        <a:t></a:t>
                      </a:r>
                      <a:endParaRPr lang="en-US" sz="1000" dirty="0"/>
                    </a:p>
                  </a:txBody>
                  <a:tcPr/>
                </a:tc>
                <a:tc>
                  <a:txBody>
                    <a:bodyPr/>
                    <a:lstStyle/>
                    <a:p>
                      <a:pPr algn="ctr"/>
                      <a:r>
                        <a:rPr lang="en-US" sz="1000" dirty="0" smtClean="0">
                          <a:solidFill>
                            <a:srgbClr val="FF000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dirty="0"/>
                    </a:p>
                  </a:txBody>
                  <a:tcPr/>
                </a:tc>
                <a:tc>
                  <a:txBody>
                    <a:bodyPr/>
                    <a:lstStyle/>
                    <a:p>
                      <a:pPr algn="ctr"/>
                      <a:r>
                        <a:rPr lang="en-US" sz="1000" dirty="0" smtClean="0">
                          <a:solidFill>
                            <a:srgbClr val="FF0000"/>
                          </a:solidFill>
                          <a:sym typeface="Wingdings"/>
                        </a:rPr>
                        <a:t></a:t>
                      </a:r>
                      <a:endParaRPr lang="en-US" sz="1000" dirty="0"/>
                    </a:p>
                  </a:txBody>
                  <a:tcPr/>
                </a:tc>
              </a:tr>
              <a:tr h="320040">
                <a:tc>
                  <a:txBody>
                    <a:bodyPr/>
                    <a:lstStyle/>
                    <a:p>
                      <a:pPr marL="0" marR="0">
                        <a:lnSpc>
                          <a:spcPct val="115000"/>
                        </a:lnSpc>
                        <a:spcBef>
                          <a:spcPts val="0"/>
                        </a:spcBef>
                        <a:spcAft>
                          <a:spcPts val="1000"/>
                        </a:spcAft>
                      </a:pPr>
                      <a:r>
                        <a:rPr lang="en-US" sz="1000" dirty="0" smtClean="0">
                          <a:latin typeface="+mn-lt"/>
                          <a:ea typeface="Times New Roman"/>
                          <a:cs typeface="Times New Roman"/>
                        </a:rPr>
                        <a:t>Sorting</a:t>
                      </a:r>
                      <a:endParaRPr lang="en-US" sz="1000" dirty="0">
                        <a:latin typeface="+mn-lt"/>
                        <a:ea typeface="Times New Roman"/>
                        <a:cs typeface="Times New Roman"/>
                      </a:endParaRPr>
                    </a:p>
                  </a:txBody>
                  <a:tcPr marL="47685" marR="47685" marT="0" marB="0" anchor="ct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dirty="0"/>
                    </a:p>
                  </a:txBody>
                  <a:tcPr/>
                </a:tc>
                <a:tc>
                  <a:txBody>
                    <a:bodyPr/>
                    <a:lstStyle/>
                    <a:p>
                      <a:pPr algn="ctr"/>
                      <a:r>
                        <a:rPr lang="en-US" sz="1000" dirty="0" smtClean="0">
                          <a:solidFill>
                            <a:srgbClr val="FF0000"/>
                          </a:solidFill>
                          <a:sym typeface="Wingdings"/>
                        </a:rPr>
                        <a:t></a:t>
                      </a:r>
                      <a:endParaRPr lang="en-US" sz="1000" dirty="0"/>
                    </a:p>
                  </a:txBody>
                  <a:tcPr/>
                </a:tc>
              </a:tr>
              <a:tr h="320040">
                <a:tc>
                  <a:txBody>
                    <a:bodyPr/>
                    <a:lstStyle/>
                    <a:p>
                      <a:pPr marL="0" marR="0">
                        <a:lnSpc>
                          <a:spcPct val="115000"/>
                        </a:lnSpc>
                        <a:spcBef>
                          <a:spcPts val="0"/>
                        </a:spcBef>
                        <a:spcAft>
                          <a:spcPts val="1000"/>
                        </a:spcAft>
                      </a:pPr>
                      <a:r>
                        <a:rPr lang="en-US" sz="1000" dirty="0" smtClean="0">
                          <a:latin typeface="+mn-lt"/>
                          <a:ea typeface="Times New Roman"/>
                          <a:cs typeface="Times New Roman"/>
                        </a:rPr>
                        <a:t>Hide / Unhide</a:t>
                      </a:r>
                      <a:endParaRPr lang="en-US" sz="1000" dirty="0">
                        <a:latin typeface="+mn-lt"/>
                        <a:ea typeface="Times New Roman"/>
                        <a:cs typeface="Times New Roman"/>
                      </a:endParaRPr>
                    </a:p>
                  </a:txBody>
                  <a:tcPr marL="47685" marR="47685" marT="0" marB="0" anchor="ct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dirty="0"/>
                    </a:p>
                  </a:txBody>
                  <a:tcPr/>
                </a:tc>
                <a:tc>
                  <a:txBody>
                    <a:bodyPr/>
                    <a:lstStyle/>
                    <a:p>
                      <a:pPr algn="ctr"/>
                      <a:r>
                        <a:rPr lang="en-US" sz="1000" dirty="0" smtClean="0">
                          <a:solidFill>
                            <a:srgbClr val="FF0000"/>
                          </a:solidFill>
                          <a:sym typeface="Wingdings"/>
                        </a:rPr>
                        <a:t></a:t>
                      </a:r>
                      <a:endParaRPr lang="en-US" sz="1000" dirty="0"/>
                    </a:p>
                  </a:txBody>
                  <a:tcPr/>
                </a:tc>
              </a:tr>
              <a:tr h="320040">
                <a:tc>
                  <a:txBody>
                    <a:bodyPr/>
                    <a:lstStyle/>
                    <a:p>
                      <a:pPr marL="0" marR="0">
                        <a:lnSpc>
                          <a:spcPct val="115000"/>
                        </a:lnSpc>
                        <a:spcBef>
                          <a:spcPts val="0"/>
                        </a:spcBef>
                        <a:spcAft>
                          <a:spcPts val="1000"/>
                        </a:spcAft>
                      </a:pPr>
                      <a:r>
                        <a:rPr lang="en-US" sz="1000" dirty="0" smtClean="0">
                          <a:latin typeface="+mn-lt"/>
                          <a:ea typeface="Times New Roman"/>
                          <a:cs typeface="Times New Roman"/>
                        </a:rPr>
                        <a:t>Reverse</a:t>
                      </a:r>
                      <a:r>
                        <a:rPr lang="en-US" sz="1000" baseline="0" dirty="0" smtClean="0">
                          <a:latin typeface="+mn-lt"/>
                          <a:ea typeface="Times New Roman"/>
                          <a:cs typeface="Times New Roman"/>
                        </a:rPr>
                        <a:t> +/- signage</a:t>
                      </a:r>
                      <a:endParaRPr lang="en-US" sz="1000" dirty="0">
                        <a:latin typeface="+mn-lt"/>
                        <a:ea typeface="Times New Roman"/>
                        <a:cs typeface="Times New Roman"/>
                      </a:endParaRPr>
                    </a:p>
                  </a:txBody>
                  <a:tcPr marL="47685" marR="47685" marT="0" marB="0" anchor="ct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dirty="0"/>
                    </a:p>
                  </a:txBody>
                  <a:tcPr/>
                </a:tc>
                <a:tc>
                  <a:txBody>
                    <a:bodyPr/>
                    <a:lstStyle/>
                    <a:p>
                      <a:pPr algn="ctr"/>
                      <a:r>
                        <a:rPr lang="en-US" sz="1000" dirty="0" smtClean="0">
                          <a:solidFill>
                            <a:srgbClr val="FF0000"/>
                          </a:solidFill>
                          <a:sym typeface="Wingdings"/>
                        </a:rPr>
                        <a:t></a:t>
                      </a:r>
                      <a:endParaRPr lang="en-US" sz="1000"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rgbClr val="666666"/>
                </a:solidFill>
              </a:rPr>
              <a:t>SAP BusinessObjects 4.0 Connectivity for SAP Landscape</a:t>
            </a:r>
            <a:br>
              <a:rPr lang="en-US" sz="1800" dirty="0" smtClean="0">
                <a:solidFill>
                  <a:srgbClr val="666666"/>
                </a:solidFill>
              </a:rPr>
            </a:br>
            <a:r>
              <a:rPr lang="en-US" sz="1600" dirty="0" smtClean="0">
                <a:solidFill>
                  <a:srgbClr val="666666"/>
                </a:solidFill>
              </a:rPr>
              <a:t>Meta-Data Support for </a:t>
            </a:r>
            <a:r>
              <a:rPr lang="en-US" sz="1600" dirty="0" err="1" smtClean="0">
                <a:solidFill>
                  <a:srgbClr val="666666"/>
                </a:solidFill>
              </a:rPr>
              <a:t>BEx</a:t>
            </a:r>
            <a:r>
              <a:rPr lang="en-US" sz="1600" dirty="0" smtClean="0">
                <a:solidFill>
                  <a:srgbClr val="666666"/>
                </a:solidFill>
              </a:rPr>
              <a:t> Queries</a:t>
            </a:r>
            <a:endParaRPr lang="en-US" sz="2000" dirty="0"/>
          </a:p>
        </p:txBody>
      </p:sp>
      <p:graphicFrame>
        <p:nvGraphicFramePr>
          <p:cNvPr id="3" name="Table 2"/>
          <p:cNvGraphicFramePr>
            <a:graphicFrameLocks noGrp="1"/>
          </p:cNvGraphicFramePr>
          <p:nvPr/>
        </p:nvGraphicFramePr>
        <p:xfrm>
          <a:off x="324000" y="1310910"/>
          <a:ext cx="8266313" cy="2932834"/>
        </p:xfrm>
        <a:graphic>
          <a:graphicData uri="http://schemas.openxmlformats.org/drawingml/2006/table">
            <a:tbl>
              <a:tblPr firstRow="1" bandRow="1">
                <a:tableStyleId>{5C22544A-7EE6-4342-B048-85BDC9FD1C3A}</a:tableStyleId>
              </a:tblPr>
              <a:tblGrid>
                <a:gridCol w="2231273"/>
                <a:gridCol w="1005840"/>
                <a:gridCol w="1005840"/>
                <a:gridCol w="1005840"/>
                <a:gridCol w="1005840"/>
                <a:gridCol w="1005840"/>
                <a:gridCol w="1005840"/>
              </a:tblGrid>
              <a:tr h="854224">
                <a:tc>
                  <a:txBody>
                    <a:bodyPr/>
                    <a:lstStyle/>
                    <a:p>
                      <a:r>
                        <a:rPr lang="en-US" sz="1000" dirty="0" err="1" smtClean="0"/>
                        <a:t>BEx</a:t>
                      </a:r>
                      <a:r>
                        <a:rPr lang="en-US" sz="1000" dirty="0" smtClean="0"/>
                        <a:t> Query</a:t>
                      </a:r>
                      <a:r>
                        <a:rPr lang="en-US" sz="1000" baseline="0" dirty="0" smtClean="0"/>
                        <a:t> Element</a:t>
                      </a:r>
                      <a:endParaRPr lang="en-US" sz="1000" dirty="0"/>
                    </a:p>
                  </a:txBody>
                  <a:tcPr/>
                </a:tc>
                <a:tc>
                  <a:txBody>
                    <a:bodyPr/>
                    <a:lstStyle/>
                    <a:p>
                      <a:r>
                        <a:rPr lang="en-US" sz="1000" dirty="0" smtClean="0"/>
                        <a:t>Crystal</a:t>
                      </a:r>
                      <a:r>
                        <a:rPr lang="en-US" sz="1000" baseline="0" dirty="0" smtClean="0"/>
                        <a:t> Reports for Enterprise</a:t>
                      </a:r>
                      <a:endParaRPr lang="en-US" sz="1000" dirty="0"/>
                    </a:p>
                  </a:txBody>
                  <a:tcPr/>
                </a:tc>
                <a:tc>
                  <a:txBody>
                    <a:bodyPr/>
                    <a:lstStyle/>
                    <a:p>
                      <a:r>
                        <a:rPr lang="en-US" sz="1000" dirty="0" smtClean="0"/>
                        <a:t>Web Intelligence</a:t>
                      </a:r>
                      <a:endParaRPr lang="en-US" sz="1000" dirty="0"/>
                    </a:p>
                  </a:txBody>
                  <a:tcPr/>
                </a:tc>
                <a:tc>
                  <a:txBody>
                    <a:bodyPr/>
                    <a:lstStyle/>
                    <a:p>
                      <a:r>
                        <a:rPr lang="en-US" sz="1000" dirty="0" smtClean="0"/>
                        <a:t>Dashboards (former </a:t>
                      </a:r>
                      <a:r>
                        <a:rPr lang="en-US" sz="1000" dirty="0" err="1" smtClean="0"/>
                        <a:t>Xcelsius</a:t>
                      </a:r>
                      <a:r>
                        <a:rPr lang="en-US" sz="1000" dirty="0" smtClean="0"/>
                        <a:t>)</a:t>
                      </a:r>
                      <a:endParaRPr lang="en-US" sz="1000" dirty="0"/>
                    </a:p>
                  </a:txBody>
                  <a:tcPr/>
                </a:tc>
                <a:tc>
                  <a:txBody>
                    <a:bodyPr/>
                    <a:lstStyle/>
                    <a:p>
                      <a:r>
                        <a:rPr lang="en-US" sz="1000" dirty="0" smtClean="0"/>
                        <a:t>Analysis,</a:t>
                      </a:r>
                      <a:r>
                        <a:rPr lang="en-US" sz="1000" baseline="0" dirty="0" smtClean="0"/>
                        <a:t> edition for MS Office</a:t>
                      </a:r>
                      <a:endParaRPr lang="en-US" sz="1000" dirty="0"/>
                    </a:p>
                  </a:txBody>
                  <a:tcPr/>
                </a:tc>
                <a:tc>
                  <a:txBody>
                    <a:bodyPr/>
                    <a:lstStyle/>
                    <a:p>
                      <a:r>
                        <a:rPr lang="en-US" sz="1000" dirty="0" smtClean="0"/>
                        <a:t>Analysis,</a:t>
                      </a:r>
                      <a:r>
                        <a:rPr lang="en-US" sz="1000" baseline="0" dirty="0" smtClean="0"/>
                        <a:t> OLAP Edition</a:t>
                      </a:r>
                      <a:endParaRPr lang="en-US" sz="1000" dirty="0"/>
                    </a:p>
                  </a:txBody>
                  <a:tcPr/>
                </a:tc>
                <a:tc>
                  <a:txBody>
                    <a:bodyPr/>
                    <a:lstStyle/>
                    <a:p>
                      <a:r>
                        <a:rPr lang="en-US" sz="1000" dirty="0" smtClean="0"/>
                        <a:t>SAP Business</a:t>
                      </a:r>
                      <a:br>
                        <a:rPr lang="en-US" sz="1000" dirty="0" smtClean="0"/>
                      </a:br>
                      <a:r>
                        <a:rPr lang="en-US" sz="1000" dirty="0" smtClean="0"/>
                        <a:t>Objects Explorer</a:t>
                      </a:r>
                      <a:br>
                        <a:rPr lang="en-US" sz="1000" dirty="0" smtClean="0"/>
                      </a:br>
                      <a:endParaRPr lang="en-US" sz="1000" dirty="0"/>
                    </a:p>
                  </a:txBody>
                  <a:tcPr/>
                </a:tc>
              </a:tr>
              <a:tr h="415722">
                <a:tc>
                  <a:txBody>
                    <a:bodyPr/>
                    <a:lstStyle/>
                    <a:p>
                      <a:pPr marL="0" marR="0">
                        <a:lnSpc>
                          <a:spcPct val="115000"/>
                        </a:lnSpc>
                        <a:spcBef>
                          <a:spcPts val="0"/>
                        </a:spcBef>
                        <a:spcAft>
                          <a:spcPts val="1000"/>
                        </a:spcAft>
                      </a:pPr>
                      <a:r>
                        <a:rPr lang="en-US" sz="1000" dirty="0" smtClean="0">
                          <a:latin typeface="+mn-lt"/>
                          <a:ea typeface="Times New Roman"/>
                          <a:cs typeface="Times New Roman"/>
                        </a:rPr>
                        <a:t>Conditions in rows</a:t>
                      </a:r>
                      <a:endParaRPr lang="en-US" sz="1000" dirty="0">
                        <a:latin typeface="+mn-lt"/>
                        <a:ea typeface="Times New Roman"/>
                        <a:cs typeface="Times New Roman"/>
                      </a:endParaRPr>
                    </a:p>
                  </a:txBody>
                  <a:tcPr marL="47685" marR="47685" marT="0" marB="0" anchor="ctr"/>
                </a:tc>
                <a:tc>
                  <a:txBody>
                    <a:bodyPr/>
                    <a:lstStyle/>
                    <a:p>
                      <a:pPr algn="ctr"/>
                      <a:r>
                        <a:rPr lang="en-US" sz="1000" dirty="0" smtClean="0">
                          <a:solidFill>
                            <a:srgbClr val="FF0000"/>
                          </a:solidFill>
                          <a:sym typeface="Wingdings"/>
                        </a:rPr>
                        <a:t></a:t>
                      </a:r>
                      <a:endParaRPr lang="en-US" sz="1000"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sym typeface="Wingdings"/>
                        </a:rPr>
                        <a:t></a:t>
                      </a:r>
                      <a:endParaRPr lang="en-US" sz="1000" dirty="0"/>
                    </a:p>
                  </a:txBody>
                  <a:tcPr/>
                </a:tc>
                <a:tc>
                  <a:txBody>
                    <a:bodyPr/>
                    <a:lstStyle/>
                    <a:p>
                      <a:pPr algn="ctr"/>
                      <a:r>
                        <a:rPr lang="en-US" sz="1000" dirty="0" smtClean="0">
                          <a:solidFill>
                            <a:srgbClr val="FF0000"/>
                          </a:solidFill>
                          <a:sym typeface="Wingdings"/>
                        </a:rPr>
                        <a:t></a:t>
                      </a:r>
                      <a:endParaRPr lang="en-US" sz="1000" dirty="0"/>
                    </a:p>
                  </a:txBody>
                  <a:tcPr/>
                </a:tc>
                <a:tc>
                  <a:txBody>
                    <a:bodyPr/>
                    <a:lstStyle/>
                    <a:p>
                      <a:pPr algn="ct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1000" dirty="0"/>
                    </a:p>
                  </a:txBody>
                  <a:tcPr/>
                </a:tc>
                <a:tc>
                  <a:txBody>
                    <a:bodyPr/>
                    <a:lstStyle/>
                    <a:p>
                      <a:pPr algn="ct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1000" dirty="0"/>
                    </a:p>
                  </a:txBody>
                  <a:tcPr/>
                </a:tc>
                <a:tc>
                  <a:txBody>
                    <a:bodyPr/>
                    <a:lstStyle/>
                    <a:p>
                      <a:pPr algn="ctr"/>
                      <a:r>
                        <a:rPr lang="en-US" sz="1000" dirty="0" smtClean="0">
                          <a:solidFill>
                            <a:srgbClr val="FF0000"/>
                          </a:solidFill>
                          <a:sym typeface="Wingdings"/>
                        </a:rPr>
                        <a:t></a:t>
                      </a:r>
                      <a:endParaRPr lang="en-US" sz="1000" dirty="0"/>
                    </a:p>
                  </a:txBody>
                  <a:tcPr/>
                </a:tc>
              </a:tr>
              <a:tr h="415722">
                <a:tc>
                  <a:txBody>
                    <a:bodyPr/>
                    <a:lstStyle/>
                    <a:p>
                      <a:pPr marL="0" marR="0">
                        <a:lnSpc>
                          <a:spcPct val="115000"/>
                        </a:lnSpc>
                        <a:spcBef>
                          <a:spcPts val="0"/>
                        </a:spcBef>
                        <a:spcAft>
                          <a:spcPts val="1000"/>
                        </a:spcAft>
                      </a:pPr>
                      <a:r>
                        <a:rPr lang="en-US" sz="1000" dirty="0" smtClean="0">
                          <a:latin typeface="+mn-lt"/>
                          <a:ea typeface="Times New Roman"/>
                          <a:cs typeface="Times New Roman"/>
                        </a:rPr>
                        <a:t>Conditions in columns</a:t>
                      </a:r>
                      <a:endParaRPr lang="en-US" sz="1000" dirty="0">
                        <a:latin typeface="+mn-lt"/>
                        <a:ea typeface="Times New Roman"/>
                        <a:cs typeface="Times New Roman"/>
                      </a:endParaRPr>
                    </a:p>
                  </a:txBody>
                  <a:tcPr marL="47685" marR="47685" marT="0" marB="0" anchor="ctr"/>
                </a:tc>
                <a:tc>
                  <a:txBody>
                    <a:bodyPr/>
                    <a:lstStyle/>
                    <a:p>
                      <a:pPr algn="ctr"/>
                      <a:r>
                        <a:rPr lang="en-US" sz="1000" dirty="0" smtClean="0">
                          <a:solidFill>
                            <a:srgbClr val="FF0000"/>
                          </a:solidFill>
                          <a:sym typeface="Wingdings"/>
                        </a:rPr>
                        <a:t></a:t>
                      </a:r>
                      <a:endParaRPr lang="en-US" sz="1000"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sym typeface="Wingdings"/>
                        </a:rPr>
                        <a:t></a:t>
                      </a:r>
                      <a:endParaRPr lang="en-US" sz="1000" dirty="0"/>
                    </a:p>
                  </a:txBody>
                  <a:tcPr/>
                </a:tc>
                <a:tc>
                  <a:txBody>
                    <a:bodyPr/>
                    <a:lstStyle/>
                    <a:p>
                      <a:pPr algn="ctr"/>
                      <a:r>
                        <a:rPr lang="en-US" sz="1000" dirty="0" smtClean="0">
                          <a:solidFill>
                            <a:srgbClr val="FF000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solidFill>
                          <a:srgbClr val="FF0000"/>
                        </a:solidFill>
                      </a:endParaRPr>
                    </a:p>
                  </a:txBody>
                  <a:tcPr/>
                </a:tc>
                <a:tc>
                  <a:txBody>
                    <a:bodyPr/>
                    <a:lstStyle/>
                    <a:p>
                      <a:pPr algn="ct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1000" dirty="0">
                        <a:solidFill>
                          <a:srgbClr val="FF0000"/>
                        </a:solidFill>
                      </a:endParaRPr>
                    </a:p>
                  </a:txBody>
                  <a:tcPr/>
                </a:tc>
                <a:tc>
                  <a:txBody>
                    <a:bodyPr/>
                    <a:lstStyle/>
                    <a:p>
                      <a:pPr algn="ctr"/>
                      <a:r>
                        <a:rPr lang="en-US" sz="1000" dirty="0" smtClean="0">
                          <a:solidFill>
                            <a:srgbClr val="FF0000"/>
                          </a:solidFill>
                          <a:sym typeface="Wingdings"/>
                        </a:rPr>
                        <a:t></a:t>
                      </a:r>
                      <a:endParaRPr lang="en-US" sz="1000" dirty="0">
                        <a:solidFill>
                          <a:srgbClr val="FF0000"/>
                        </a:solidFill>
                      </a:endParaRPr>
                    </a:p>
                  </a:txBody>
                  <a:tcPr/>
                </a:tc>
              </a:tr>
              <a:tr h="415722">
                <a:tc>
                  <a:txBody>
                    <a:bodyPr/>
                    <a:lstStyle/>
                    <a:p>
                      <a:pPr marL="0" marR="0">
                        <a:lnSpc>
                          <a:spcPct val="115000"/>
                        </a:lnSpc>
                        <a:spcBef>
                          <a:spcPts val="0"/>
                        </a:spcBef>
                        <a:spcAft>
                          <a:spcPts val="1000"/>
                        </a:spcAft>
                      </a:pPr>
                      <a:r>
                        <a:rPr lang="en-US" sz="1000" dirty="0" smtClean="0">
                          <a:latin typeface="+mn-lt"/>
                          <a:ea typeface="Times New Roman"/>
                          <a:cs typeface="Times New Roman"/>
                        </a:rPr>
                        <a:t>Conditions</a:t>
                      </a:r>
                      <a:r>
                        <a:rPr lang="en-US" sz="1000" baseline="0" dirty="0" smtClean="0">
                          <a:latin typeface="+mn-lt"/>
                          <a:ea typeface="Times New Roman"/>
                          <a:cs typeface="Times New Roman"/>
                        </a:rPr>
                        <a:t> on selected characteristic</a:t>
                      </a:r>
                      <a:endParaRPr lang="en-US" sz="1000" dirty="0">
                        <a:latin typeface="+mn-lt"/>
                        <a:ea typeface="Times New Roman"/>
                        <a:cs typeface="Times New Roman"/>
                      </a:endParaRPr>
                    </a:p>
                  </a:txBody>
                  <a:tcPr marL="47685" marR="47685" marT="0" marB="0" anchor="ctr"/>
                </a:tc>
                <a:tc>
                  <a:txBody>
                    <a:bodyPr/>
                    <a:lstStyle/>
                    <a:p>
                      <a:pPr algn="ctr"/>
                      <a:r>
                        <a:rPr lang="en-US" sz="1000" dirty="0" smtClean="0">
                          <a:solidFill>
                            <a:srgbClr val="FF0000"/>
                          </a:solidFill>
                          <a:sym typeface="Wingdings"/>
                        </a:rPr>
                        <a:t></a:t>
                      </a:r>
                      <a:endParaRPr lang="en-US" sz="1000"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sym typeface="Wingdings"/>
                        </a:rPr>
                        <a:t></a:t>
                      </a:r>
                      <a:endParaRPr lang="en-US" sz="1000" dirty="0"/>
                    </a:p>
                  </a:txBody>
                  <a:tcPr/>
                </a:tc>
                <a:tc>
                  <a:txBody>
                    <a:bodyPr/>
                    <a:lstStyle/>
                    <a:p>
                      <a:pPr algn="ctr"/>
                      <a:r>
                        <a:rPr lang="en-US" sz="1000" dirty="0" smtClean="0">
                          <a:solidFill>
                            <a:srgbClr val="FF0000"/>
                          </a:solidFill>
                          <a:sym typeface="Wingdings"/>
                        </a:rPr>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B050"/>
                          </a:solidFill>
                          <a:sym typeface="Wingdings"/>
                        </a:rPr>
                        <a:t></a:t>
                      </a:r>
                      <a:endParaRPr lang="en-US" sz="10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10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sym typeface="Wingdings"/>
                        </a:rPr>
                        <a:t></a:t>
                      </a:r>
                      <a:endParaRPr lang="en-US" sz="1000" dirty="0" smtClean="0">
                        <a:solidFill>
                          <a:srgbClr val="00B050"/>
                        </a:solidFill>
                      </a:endParaRPr>
                    </a:p>
                  </a:txBody>
                  <a:tcPr/>
                </a:tc>
              </a:tr>
              <a:tr h="415722">
                <a:tc>
                  <a:txBody>
                    <a:bodyPr/>
                    <a:lstStyle/>
                    <a:p>
                      <a:pPr marL="0" marR="0">
                        <a:lnSpc>
                          <a:spcPct val="115000"/>
                        </a:lnSpc>
                        <a:spcBef>
                          <a:spcPts val="0"/>
                        </a:spcBef>
                        <a:spcAft>
                          <a:spcPts val="1000"/>
                        </a:spcAft>
                      </a:pPr>
                      <a:r>
                        <a:rPr lang="en-US" sz="1000" dirty="0" smtClean="0">
                          <a:latin typeface="+mn-lt"/>
                          <a:ea typeface="Times New Roman"/>
                          <a:cs typeface="Times New Roman"/>
                        </a:rPr>
                        <a:t>Exceptions</a:t>
                      </a:r>
                      <a:endParaRPr lang="en-US" sz="1000" dirty="0">
                        <a:latin typeface="+mn-lt"/>
                        <a:ea typeface="Times New Roman"/>
                        <a:cs typeface="Times New Roman"/>
                      </a:endParaRPr>
                    </a:p>
                  </a:txBody>
                  <a:tcPr marL="47685" marR="47685" marT="0" marB="0" anchor="ctr"/>
                </a:tc>
                <a:tc>
                  <a:txBody>
                    <a:bodyPr/>
                    <a:lstStyle/>
                    <a:p>
                      <a:pPr algn="ctr"/>
                      <a:r>
                        <a:rPr lang="en-US" sz="1000" dirty="0" smtClean="0">
                          <a:solidFill>
                            <a:srgbClr val="FF0000"/>
                          </a:solidFill>
                          <a:sym typeface="Wingdings"/>
                        </a:rPr>
                        <a:t></a:t>
                      </a:r>
                      <a:endParaRPr lang="en-US" sz="1000"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sym typeface="Wingdings"/>
                        </a:rPr>
                        <a:t></a:t>
                      </a:r>
                      <a:endParaRPr lang="en-US" sz="1000" dirty="0"/>
                    </a:p>
                  </a:txBody>
                  <a:tcPr/>
                </a:tc>
                <a:tc>
                  <a:txBody>
                    <a:bodyPr/>
                    <a:lstStyle/>
                    <a:p>
                      <a:pPr algn="ctr"/>
                      <a:r>
                        <a:rPr lang="en-US" sz="1000" dirty="0" smtClean="0">
                          <a:solidFill>
                            <a:srgbClr val="FF000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kumimoji="0" lang="en-US" sz="10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1000" dirty="0"/>
                    </a:p>
                  </a:txBody>
                  <a:tcPr/>
                </a:tc>
                <a:tc>
                  <a:txBody>
                    <a:bodyPr/>
                    <a:lstStyle/>
                    <a:p>
                      <a:pPr algn="ctr"/>
                      <a:r>
                        <a:rPr lang="en-US" sz="1000" dirty="0" smtClean="0">
                          <a:solidFill>
                            <a:srgbClr val="FF0000"/>
                          </a:solidFill>
                          <a:sym typeface="Wingdings"/>
                        </a:rPr>
                        <a:t></a:t>
                      </a:r>
                      <a:endParaRPr lang="en-US" sz="1000" dirty="0"/>
                    </a:p>
                  </a:txBody>
                  <a:tcPr/>
                </a:tc>
              </a:tr>
              <a:tr h="415722">
                <a:tc>
                  <a:txBody>
                    <a:bodyPr/>
                    <a:lstStyle/>
                    <a:p>
                      <a:pPr marL="0" marR="0">
                        <a:lnSpc>
                          <a:spcPct val="115000"/>
                        </a:lnSpc>
                        <a:spcBef>
                          <a:spcPts val="0"/>
                        </a:spcBef>
                        <a:spcAft>
                          <a:spcPts val="1000"/>
                        </a:spcAft>
                      </a:pPr>
                      <a:r>
                        <a:rPr lang="en-US" sz="1000" dirty="0" smtClean="0">
                          <a:latin typeface="+mn-lt"/>
                          <a:ea typeface="Times New Roman"/>
                          <a:cs typeface="Times New Roman"/>
                        </a:rPr>
                        <a:t>Empty / non empty</a:t>
                      </a:r>
                      <a:endParaRPr lang="en-US" sz="1000" dirty="0">
                        <a:latin typeface="+mn-lt"/>
                        <a:ea typeface="Times New Roman"/>
                        <a:cs typeface="Times New Roman"/>
                      </a:endParaRPr>
                    </a:p>
                  </a:txBody>
                  <a:tcPr marL="47685" marR="47685" marT="0" marB="0" anchor="ct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00B050"/>
                          </a:solidFill>
                          <a:sym typeface="Wingdings"/>
                        </a:rPr>
                        <a:t></a:t>
                      </a:r>
                      <a:endParaRPr lang="en-US" sz="1000" dirty="0"/>
                    </a:p>
                  </a:txBody>
                  <a:tcPr/>
                </a:tc>
                <a:tc>
                  <a:txBody>
                    <a:bodyPr/>
                    <a:lstStyle/>
                    <a:p>
                      <a:pPr algn="ctr"/>
                      <a:r>
                        <a:rPr lang="en-US" sz="1000" dirty="0" smtClean="0">
                          <a:solidFill>
                            <a:srgbClr val="FF0000"/>
                          </a:solidFill>
                          <a:sym typeface="Wingdings"/>
                        </a:rPr>
                        <a:t></a:t>
                      </a:r>
                      <a:endParaRPr lang="en-US" sz="1000"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rgbClr val="666666"/>
                </a:solidFill>
              </a:rPr>
              <a:t>SAP BusinessObjects 4.0 Connectivity for SAP Landscape</a:t>
            </a:r>
            <a:br>
              <a:rPr lang="en-US" sz="2000" dirty="0" smtClean="0">
                <a:solidFill>
                  <a:srgbClr val="666666"/>
                </a:solidFill>
              </a:rPr>
            </a:br>
            <a:r>
              <a:rPr lang="en-US" sz="1800" dirty="0" smtClean="0">
                <a:solidFill>
                  <a:srgbClr val="666666"/>
                </a:solidFill>
              </a:rPr>
              <a:t>Possible workarounds</a:t>
            </a:r>
            <a:endParaRPr lang="en-US" sz="2000" dirty="0"/>
          </a:p>
        </p:txBody>
      </p:sp>
      <p:graphicFrame>
        <p:nvGraphicFramePr>
          <p:cNvPr id="3" name="Table 2"/>
          <p:cNvGraphicFramePr>
            <a:graphicFrameLocks noGrp="1"/>
          </p:cNvGraphicFramePr>
          <p:nvPr/>
        </p:nvGraphicFramePr>
        <p:xfrm>
          <a:off x="324000" y="1397000"/>
          <a:ext cx="8496000" cy="2951480"/>
        </p:xfrm>
        <a:graphic>
          <a:graphicData uri="http://schemas.openxmlformats.org/drawingml/2006/table">
            <a:tbl>
              <a:tblPr firstRow="1" bandRow="1">
                <a:tableStyleId>{5C22544A-7EE6-4342-B048-85BDC9FD1C3A}</a:tableStyleId>
              </a:tblPr>
              <a:tblGrid>
                <a:gridCol w="2756084"/>
                <a:gridCol w="5739916"/>
              </a:tblGrid>
              <a:tr h="370840">
                <a:tc>
                  <a:txBody>
                    <a:bodyPr/>
                    <a:lstStyle/>
                    <a:p>
                      <a:r>
                        <a:rPr lang="en-US" sz="1200" dirty="0" err="1" smtClean="0">
                          <a:solidFill>
                            <a:schemeClr val="tx1"/>
                          </a:solidFill>
                        </a:rPr>
                        <a:t>BEx</a:t>
                      </a:r>
                      <a:r>
                        <a:rPr lang="en-US" sz="1200" dirty="0" smtClean="0">
                          <a:solidFill>
                            <a:schemeClr val="tx1"/>
                          </a:solidFill>
                        </a:rPr>
                        <a:t> Query Elements</a:t>
                      </a:r>
                      <a:endParaRPr lang="en-US" sz="1200" dirty="0">
                        <a:solidFill>
                          <a:schemeClr val="tx1"/>
                        </a:solidFill>
                      </a:endParaRPr>
                    </a:p>
                  </a:txBody>
                  <a:tcPr/>
                </a:tc>
                <a:tc>
                  <a:txBody>
                    <a:bodyPr/>
                    <a:lstStyle/>
                    <a:p>
                      <a:r>
                        <a:rPr lang="en-US" sz="1200" dirty="0" smtClean="0">
                          <a:solidFill>
                            <a:schemeClr val="tx1"/>
                          </a:solidFill>
                        </a:rPr>
                        <a:t>Relational</a:t>
                      </a:r>
                      <a:r>
                        <a:rPr lang="en-US" sz="1200" baseline="0" dirty="0" smtClean="0">
                          <a:solidFill>
                            <a:schemeClr val="tx1"/>
                          </a:solidFill>
                        </a:rPr>
                        <a:t> Universe</a:t>
                      </a:r>
                      <a:endParaRPr lang="en-US" sz="1200" dirty="0">
                        <a:solidFill>
                          <a:schemeClr val="tx1"/>
                        </a:solidFill>
                      </a:endParaRPr>
                    </a:p>
                  </a:txBody>
                  <a:tcPr/>
                </a:tc>
              </a:tr>
              <a:tr h="370840">
                <a:tc>
                  <a:txBody>
                    <a:bodyPr/>
                    <a:lstStyle/>
                    <a:p>
                      <a:r>
                        <a:rPr lang="en-US" sz="1200" dirty="0" smtClean="0">
                          <a:solidFill>
                            <a:schemeClr val="tx1"/>
                          </a:solidFill>
                        </a:rPr>
                        <a:t>Calculated</a:t>
                      </a:r>
                      <a:r>
                        <a:rPr lang="en-US" sz="1200" baseline="0" dirty="0" smtClean="0">
                          <a:solidFill>
                            <a:schemeClr val="tx1"/>
                          </a:solidFill>
                        </a:rPr>
                        <a:t> / Restricted </a:t>
                      </a:r>
                      <a:r>
                        <a:rPr lang="en-US" sz="1200" baseline="0" dirty="0" err="1" smtClean="0">
                          <a:solidFill>
                            <a:schemeClr val="tx1"/>
                          </a:solidFill>
                        </a:rPr>
                        <a:t>Keyfigures</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Define calculated measures as part of the Universe</a:t>
                      </a:r>
                      <a:endParaRPr lang="en-US" sz="1200" dirty="0">
                        <a:solidFill>
                          <a:schemeClr val="tx1"/>
                        </a:solidFill>
                      </a:endParaRPr>
                    </a:p>
                  </a:txBody>
                  <a:tcPr/>
                </a:tc>
              </a:tr>
              <a:tr h="370840">
                <a:tc>
                  <a:txBody>
                    <a:bodyPr/>
                    <a:lstStyle/>
                    <a:p>
                      <a:r>
                        <a:rPr lang="en-US" sz="1200" dirty="0" smtClean="0">
                          <a:solidFill>
                            <a:schemeClr val="tx1"/>
                          </a:solidFill>
                        </a:rPr>
                        <a:t>Variables</a:t>
                      </a:r>
                      <a:endParaRPr lang="en-US" sz="1200" dirty="0">
                        <a:solidFill>
                          <a:schemeClr val="tx1"/>
                        </a:solidFill>
                      </a:endParaRPr>
                    </a:p>
                  </a:txBody>
                  <a:tcPr/>
                </a:tc>
                <a:tc>
                  <a:txBody>
                    <a:bodyPr/>
                    <a:lstStyle/>
                    <a:p>
                      <a:r>
                        <a:rPr kumimoji="0" 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Define prompts as part of the Universes or Web Intelligence Query Panel. </a:t>
                      </a:r>
                    </a:p>
                    <a:p>
                      <a:endParaRPr kumimoji="0" 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p>
                      <a:r>
                        <a:rPr kumimoji="0" 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Not possible for EXIT variables or variables filled through authorizations</a:t>
                      </a:r>
                      <a:endParaRPr lang="en-US" sz="1200" dirty="0">
                        <a:solidFill>
                          <a:schemeClr val="tx1"/>
                        </a:solidFill>
                      </a:endParaRPr>
                    </a:p>
                  </a:txBody>
                  <a:tcPr/>
                </a:tc>
              </a:tr>
              <a:tr h="370840">
                <a:tc>
                  <a:txBody>
                    <a:bodyPr/>
                    <a:lstStyle/>
                    <a:p>
                      <a:pPr marL="1588" marR="0" lvl="1" indent="0" algn="l" defTabSz="914400" rtl="0" eaLnBrk="0" fontAlgn="base" latinLnBrk="0" hangingPunct="0">
                        <a:lnSpc>
                          <a:spcPct val="100000"/>
                        </a:lnSpc>
                        <a:spcBef>
                          <a:spcPct val="25000"/>
                        </a:spcBef>
                        <a:spcAft>
                          <a:spcPct val="0"/>
                        </a:spcAft>
                        <a:buClr>
                          <a:srgbClr val="F0AB00"/>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Currency and Unit Conversion</a:t>
                      </a:r>
                    </a:p>
                  </a:txBody>
                  <a:tcPr/>
                </a:tc>
                <a:tc>
                  <a:txBody>
                    <a:bodyPr/>
                    <a:lstStyle/>
                    <a:p>
                      <a:r>
                        <a:rPr lang="en-US" sz="1200" dirty="0" smtClean="0"/>
                        <a:t>Possible with manual modeling of tables with conversion rates in the SAP BusinessObjects Universe Designer and joins in Data</a:t>
                      </a:r>
                      <a:r>
                        <a:rPr lang="en-US" sz="1200" baseline="0" dirty="0" smtClean="0"/>
                        <a:t> Federator.</a:t>
                      </a:r>
                      <a:endParaRPr kumimoji="0" 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Display Attributes</a:t>
                      </a:r>
                    </a:p>
                  </a:txBody>
                  <a:tcPr/>
                </a:tc>
                <a:tc>
                  <a:txBody>
                    <a:bodyPr/>
                    <a:lstStyle/>
                    <a:p>
                      <a:r>
                        <a:rPr lang="en-US" sz="1200" dirty="0" smtClean="0"/>
                        <a:t>Possible with joins from </a:t>
                      </a:r>
                      <a:r>
                        <a:rPr lang="en-US" sz="1200" dirty="0" err="1" smtClean="0"/>
                        <a:t>InfoProvider</a:t>
                      </a:r>
                      <a:r>
                        <a:rPr lang="en-US" sz="1200" dirty="0" smtClean="0"/>
                        <a:t> to the master data tables in the Universe.</a:t>
                      </a:r>
                      <a:endParaRPr lang="en-US" sz="1200" dirty="0">
                        <a:solidFill>
                          <a:schemeClr val="tx1"/>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External BW Hierarchies</a:t>
                      </a:r>
                    </a:p>
                  </a:txBody>
                  <a:tcPr/>
                </a:tc>
                <a:tc>
                  <a:txBody>
                    <a:bodyPr/>
                    <a:lstStyle/>
                    <a:p>
                      <a:r>
                        <a:rPr lang="en-US" sz="1200" dirty="0" smtClean="0">
                          <a:solidFill>
                            <a:schemeClr val="tx1"/>
                          </a:solidFill>
                        </a:rPr>
                        <a:t>No Workaround</a:t>
                      </a:r>
                      <a:endParaRPr lang="en-US" sz="1200" dirty="0">
                        <a:solidFill>
                          <a:schemeClr val="tx1"/>
                        </a:solidFill>
                      </a:endParaRPr>
                    </a:p>
                  </a:txBody>
                  <a:tcPr/>
                </a:tc>
              </a:tr>
              <a:tr h="370840">
                <a:tc>
                  <a:txBody>
                    <a:bodyPr/>
                    <a:lstStyle/>
                    <a:p>
                      <a:r>
                        <a:rPr kumimoji="0" 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Conditions</a:t>
                      </a:r>
                      <a:endParaRPr lang="en-US" sz="1200" dirty="0">
                        <a:solidFill>
                          <a:schemeClr val="tx1"/>
                        </a:solidFill>
                      </a:endParaRPr>
                    </a:p>
                  </a:txBody>
                  <a:tcPr/>
                </a:tc>
                <a:tc>
                  <a:txBody>
                    <a:bodyPr/>
                    <a:lstStyle/>
                    <a:p>
                      <a:r>
                        <a:rPr kumimoji="0" 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Use filters on measures.</a:t>
                      </a:r>
                      <a:endParaRPr lang="en-US" sz="1200" dirty="0">
                        <a:solidFill>
                          <a:schemeClr val="tx1"/>
                        </a:solidFill>
                      </a:endParaRPr>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smtClean="0">
                <a:solidFill>
                  <a:srgbClr val="666666"/>
                </a:solidFill>
              </a:rPr>
              <a:t>SAP BusinessObjects 4.0 Connectivity for SAP Landscape</a:t>
            </a:r>
            <a:br>
              <a:rPr lang="en-US" sz="2000" dirty="0" smtClean="0">
                <a:solidFill>
                  <a:srgbClr val="666666"/>
                </a:solidFill>
              </a:rPr>
            </a:br>
            <a:r>
              <a:rPr lang="en-US" sz="1800" dirty="0" smtClean="0">
                <a:solidFill>
                  <a:srgbClr val="666666"/>
                </a:solidFill>
              </a:rPr>
              <a:t>Compounded Characteristics</a:t>
            </a:r>
            <a:endParaRPr lang="en-US" dirty="0"/>
          </a:p>
        </p:txBody>
      </p:sp>
      <p:sp>
        <p:nvSpPr>
          <p:cNvPr id="6" name="Text Placeholder 5"/>
          <p:cNvSpPr>
            <a:spLocks noGrp="1"/>
          </p:cNvSpPr>
          <p:nvPr>
            <p:ph type="body" sz="quarter" idx="10"/>
          </p:nvPr>
        </p:nvSpPr>
        <p:spPr>
          <a:xfrm>
            <a:off x="324000" y="1601907"/>
            <a:ext cx="5293747" cy="4391026"/>
          </a:xfrm>
        </p:spPr>
        <p:txBody>
          <a:bodyPr/>
          <a:lstStyle/>
          <a:p>
            <a:pPr lvl="2"/>
            <a:r>
              <a:rPr lang="en-US" dirty="0" smtClean="0"/>
              <a:t>Compounded Key Values</a:t>
            </a:r>
          </a:p>
          <a:p>
            <a:pPr lvl="3"/>
            <a:r>
              <a:rPr lang="en-US" dirty="0" smtClean="0"/>
              <a:t>Combined Key Value  for the “compounded” characteristic except for Analysis, Edition for Microsoft Office</a:t>
            </a:r>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r>
              <a:rPr lang="en-US" dirty="0" smtClean="0">
                <a:solidFill>
                  <a:srgbClr val="000000"/>
                </a:solidFill>
              </a:rPr>
              <a:t>Cascading prompts for compounded characteristics</a:t>
            </a:r>
          </a:p>
          <a:p>
            <a:pPr lvl="3"/>
            <a:r>
              <a:rPr lang="en-US" dirty="0" smtClean="0">
                <a:solidFill>
                  <a:srgbClr val="000000"/>
                </a:solidFill>
              </a:rPr>
              <a:t>Supported by Analysis, Edition for Microsoft Office only</a:t>
            </a:r>
          </a:p>
          <a:p>
            <a:pPr lvl="2"/>
            <a:endParaRPr lang="en-US" dirty="0" smtClean="0">
              <a:solidFill>
                <a:srgbClr val="000000"/>
              </a:solidFill>
            </a:endParaRPr>
          </a:p>
          <a:p>
            <a:pPr lvl="2">
              <a:buClr>
                <a:srgbClr val="F0AB00"/>
              </a:buClr>
            </a:pPr>
            <a:endParaRPr lang="en-US" dirty="0" smtClean="0">
              <a:solidFill>
                <a:srgbClr val="000000"/>
              </a:solidFill>
            </a:endParaRPr>
          </a:p>
          <a:p>
            <a:pPr lvl="2">
              <a:buNone/>
            </a:pPr>
            <a:endParaRPr lang="en-US" dirty="0" smtClean="0"/>
          </a:p>
          <a:p>
            <a:pPr lvl="2">
              <a:buNone/>
            </a:pPr>
            <a:endParaRPr lang="en-US" dirty="0" smtClean="0"/>
          </a:p>
          <a:p>
            <a:endParaRPr lang="en-US" dirty="0"/>
          </a:p>
        </p:txBody>
      </p:sp>
      <p:grpSp>
        <p:nvGrpSpPr>
          <p:cNvPr id="10" name="Group 9"/>
          <p:cNvGrpSpPr/>
          <p:nvPr/>
        </p:nvGrpSpPr>
        <p:grpSpPr>
          <a:xfrm>
            <a:off x="495688" y="4423668"/>
            <a:ext cx="8071620" cy="1758658"/>
            <a:chOff x="495688" y="4423668"/>
            <a:chExt cx="8071620" cy="1758658"/>
          </a:xfrm>
        </p:grpSpPr>
        <p:pic>
          <p:nvPicPr>
            <p:cNvPr id="7169" name="Picture 1"/>
            <p:cNvPicPr>
              <a:picLocks noChangeAspect="1" noChangeArrowheads="1"/>
            </p:cNvPicPr>
            <p:nvPr/>
          </p:nvPicPr>
          <p:blipFill>
            <a:blip r:embed="rId2" cstate="print"/>
            <a:srcRect/>
            <a:stretch>
              <a:fillRect/>
            </a:stretch>
          </p:blipFill>
          <p:spPr bwMode="auto">
            <a:xfrm>
              <a:off x="495688" y="4937325"/>
              <a:ext cx="4147333" cy="1144388"/>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5617747" y="4423668"/>
              <a:ext cx="2949561" cy="1758658"/>
            </a:xfrm>
            <a:prstGeom prst="rect">
              <a:avLst/>
            </a:prstGeom>
            <a:noFill/>
            <a:ln w="9525">
              <a:noFill/>
              <a:miter lim="800000"/>
              <a:headEnd/>
              <a:tailEnd/>
            </a:ln>
          </p:spPr>
        </p:pic>
      </p:grpSp>
      <p:grpSp>
        <p:nvGrpSpPr>
          <p:cNvPr id="9" name="Group 8"/>
          <p:cNvGrpSpPr/>
          <p:nvPr/>
        </p:nvGrpSpPr>
        <p:grpSpPr>
          <a:xfrm>
            <a:off x="2434218" y="1444056"/>
            <a:ext cx="6385782" cy="2827228"/>
            <a:chOff x="2434218" y="1444056"/>
            <a:chExt cx="6385782" cy="2827228"/>
          </a:xfrm>
        </p:grpSpPr>
        <p:pic>
          <p:nvPicPr>
            <p:cNvPr id="7171" name="Picture 3"/>
            <p:cNvPicPr>
              <a:picLocks noChangeAspect="1" noChangeArrowheads="1"/>
            </p:cNvPicPr>
            <p:nvPr/>
          </p:nvPicPr>
          <p:blipFill>
            <a:blip r:embed="rId4" cstate="print"/>
            <a:srcRect/>
            <a:stretch>
              <a:fillRect/>
            </a:stretch>
          </p:blipFill>
          <p:spPr bwMode="auto">
            <a:xfrm>
              <a:off x="5244995" y="2829865"/>
              <a:ext cx="3575005" cy="1441419"/>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5923224" y="1444056"/>
              <a:ext cx="2464584" cy="1385810"/>
            </a:xfrm>
            <a:prstGeom prst="rect">
              <a:avLst/>
            </a:prstGeom>
            <a:noFill/>
            <a:ln w="9525">
              <a:noFill/>
              <a:miter lim="800000"/>
              <a:headEnd/>
              <a:tailEnd/>
            </a:ln>
          </p:spPr>
        </p:pic>
        <p:pic>
          <p:nvPicPr>
            <p:cNvPr id="7173" name="Picture 5"/>
            <p:cNvPicPr>
              <a:picLocks noChangeAspect="1" noChangeArrowheads="1"/>
            </p:cNvPicPr>
            <p:nvPr/>
          </p:nvPicPr>
          <p:blipFill>
            <a:blip r:embed="rId6" cstate="print"/>
            <a:srcRect/>
            <a:stretch>
              <a:fillRect/>
            </a:stretch>
          </p:blipFill>
          <p:spPr bwMode="auto">
            <a:xfrm>
              <a:off x="2434218" y="2362585"/>
              <a:ext cx="2453371" cy="1544715"/>
            </a:xfrm>
            <a:prstGeom prst="rect">
              <a:avLst/>
            </a:prstGeom>
            <a:noFill/>
            <a:ln w="9525">
              <a:noFill/>
              <a:miter lim="800000"/>
              <a:headEnd/>
              <a:tailEnd/>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smtClean="0">
                <a:solidFill>
                  <a:srgbClr val="666666"/>
                </a:solidFill>
              </a:rPr>
              <a:t>SAP BusinessObjects 4.0 Connectivity for SAP Landscape</a:t>
            </a:r>
            <a:br>
              <a:rPr lang="en-US" sz="2000" dirty="0" smtClean="0">
                <a:solidFill>
                  <a:srgbClr val="666666"/>
                </a:solidFill>
              </a:rPr>
            </a:br>
            <a:r>
              <a:rPr lang="en-US" sz="1800" dirty="0" smtClean="0">
                <a:solidFill>
                  <a:srgbClr val="666666"/>
                </a:solidFill>
              </a:rPr>
              <a:t>Scaling Factor</a:t>
            </a:r>
            <a:endParaRPr lang="en-US" dirty="0"/>
          </a:p>
        </p:txBody>
      </p:sp>
      <p:sp>
        <p:nvSpPr>
          <p:cNvPr id="6" name="Text Placeholder 5"/>
          <p:cNvSpPr>
            <a:spLocks noGrp="1"/>
          </p:cNvSpPr>
          <p:nvPr>
            <p:ph type="body" sz="quarter" idx="10"/>
          </p:nvPr>
        </p:nvSpPr>
        <p:spPr>
          <a:xfrm>
            <a:off x="324000" y="1690687"/>
            <a:ext cx="4563589" cy="4391026"/>
          </a:xfrm>
        </p:spPr>
        <p:txBody>
          <a:bodyPr/>
          <a:lstStyle/>
          <a:p>
            <a:pPr lvl="2"/>
            <a:r>
              <a:rPr lang="en-US" dirty="0" smtClean="0"/>
              <a:t>Scaling Factor is supported, but the information about the actual scaling factor is missing</a:t>
            </a:r>
          </a:p>
          <a:p>
            <a:pPr lvl="2"/>
            <a:endParaRPr lang="en-US" dirty="0" smtClean="0">
              <a:solidFill>
                <a:srgbClr val="000000"/>
              </a:solidFill>
            </a:endParaRPr>
          </a:p>
          <a:p>
            <a:pPr lvl="2"/>
            <a:r>
              <a:rPr lang="en-US" dirty="0" smtClean="0">
                <a:solidFill>
                  <a:srgbClr val="000000"/>
                </a:solidFill>
              </a:rPr>
              <a:t>… with the exception of</a:t>
            </a:r>
          </a:p>
          <a:p>
            <a:pPr lvl="3"/>
            <a:r>
              <a:rPr lang="en-US" dirty="0" smtClean="0">
                <a:solidFill>
                  <a:srgbClr val="000000"/>
                </a:solidFill>
              </a:rPr>
              <a:t>Analysis, edition for Microsoft Office</a:t>
            </a:r>
          </a:p>
          <a:p>
            <a:pPr lvl="3"/>
            <a:r>
              <a:rPr lang="en-US" dirty="0" smtClean="0">
                <a:solidFill>
                  <a:srgbClr val="000000"/>
                </a:solidFill>
              </a:rPr>
              <a:t>SAP BusinessObjects Dashboards</a:t>
            </a:r>
          </a:p>
          <a:p>
            <a:pPr lvl="2"/>
            <a:endParaRPr lang="en-US" dirty="0" smtClean="0">
              <a:solidFill>
                <a:srgbClr val="000000"/>
              </a:solidFill>
            </a:endParaRPr>
          </a:p>
          <a:p>
            <a:pPr lvl="2">
              <a:buClr>
                <a:srgbClr val="F0AB00"/>
              </a:buClr>
            </a:pPr>
            <a:endParaRPr lang="en-US" dirty="0" smtClean="0">
              <a:solidFill>
                <a:srgbClr val="000000"/>
              </a:solidFill>
            </a:endParaRPr>
          </a:p>
          <a:p>
            <a:pPr lvl="2">
              <a:buNone/>
            </a:pPr>
            <a:endParaRPr lang="en-US" dirty="0" smtClean="0"/>
          </a:p>
          <a:p>
            <a:pPr lvl="2">
              <a:buNone/>
            </a:pPr>
            <a:endParaRPr lang="en-US" dirty="0" smtClean="0"/>
          </a:p>
          <a:p>
            <a:endParaRPr lang="en-US" dirty="0"/>
          </a:p>
        </p:txBody>
      </p:sp>
      <p:pic>
        <p:nvPicPr>
          <p:cNvPr id="6145" name="Picture 1"/>
          <p:cNvPicPr>
            <a:picLocks noChangeAspect="1" noChangeArrowheads="1"/>
          </p:cNvPicPr>
          <p:nvPr/>
        </p:nvPicPr>
        <p:blipFill>
          <a:blip r:embed="rId2" cstate="print"/>
          <a:srcRect/>
          <a:stretch>
            <a:fillRect/>
          </a:stretch>
        </p:blipFill>
        <p:spPr bwMode="auto">
          <a:xfrm>
            <a:off x="5248125" y="1690687"/>
            <a:ext cx="3571875" cy="1504950"/>
          </a:xfrm>
          <a:prstGeom prst="rect">
            <a:avLst/>
          </a:prstGeom>
          <a:noFill/>
          <a:ln w="9525">
            <a:noFill/>
            <a:miter lim="800000"/>
            <a:headEnd/>
            <a:tailEnd/>
          </a:ln>
        </p:spPr>
      </p:pic>
      <p:grpSp>
        <p:nvGrpSpPr>
          <p:cNvPr id="8" name="Group 7"/>
          <p:cNvGrpSpPr/>
          <p:nvPr/>
        </p:nvGrpSpPr>
        <p:grpSpPr>
          <a:xfrm>
            <a:off x="4182978" y="3858459"/>
            <a:ext cx="3195430" cy="2223254"/>
            <a:chOff x="4182978" y="3858459"/>
            <a:chExt cx="3195430" cy="2223254"/>
          </a:xfrm>
        </p:grpSpPr>
        <p:pic>
          <p:nvPicPr>
            <p:cNvPr id="6146" name="Picture 2"/>
            <p:cNvPicPr>
              <a:picLocks noChangeAspect="1" noChangeArrowheads="1"/>
            </p:cNvPicPr>
            <p:nvPr/>
          </p:nvPicPr>
          <p:blipFill>
            <a:blip r:embed="rId3" cstate="print"/>
            <a:srcRect/>
            <a:stretch>
              <a:fillRect/>
            </a:stretch>
          </p:blipFill>
          <p:spPr bwMode="auto">
            <a:xfrm>
              <a:off x="4182978" y="3858459"/>
              <a:ext cx="3195430" cy="2223254"/>
            </a:xfrm>
            <a:prstGeom prst="rect">
              <a:avLst/>
            </a:prstGeom>
            <a:noFill/>
            <a:ln w="9525">
              <a:noFill/>
              <a:miter lim="800000"/>
              <a:headEnd/>
              <a:tailEnd/>
            </a:ln>
          </p:spPr>
        </p:pic>
        <p:sp>
          <p:nvSpPr>
            <p:cNvPr id="7" name="Rounded Rectangle 6"/>
            <p:cNvSpPr/>
            <p:nvPr/>
          </p:nvSpPr>
          <p:spPr bwMode="gray">
            <a:xfrm>
              <a:off x="6214369" y="4234649"/>
              <a:ext cx="923278" cy="577048"/>
            </a:xfrm>
            <a:prstGeom prst="roundRect">
              <a:avLst/>
            </a:prstGeom>
            <a:solidFill>
              <a:srgbClr val="FF0000">
                <a:alpha val="10000"/>
              </a:srgb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pic>
        <p:nvPicPr>
          <p:cNvPr id="6147" name="Picture 3"/>
          <p:cNvPicPr>
            <a:picLocks noChangeAspect="1" noChangeArrowheads="1"/>
          </p:cNvPicPr>
          <p:nvPr/>
        </p:nvPicPr>
        <p:blipFill>
          <a:blip r:embed="rId4" cstate="print"/>
          <a:srcRect/>
          <a:stretch>
            <a:fillRect/>
          </a:stretch>
        </p:blipFill>
        <p:spPr bwMode="auto">
          <a:xfrm>
            <a:off x="612559" y="3976305"/>
            <a:ext cx="3272589" cy="167078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smtClean="0">
                <a:solidFill>
                  <a:srgbClr val="666666"/>
                </a:solidFill>
              </a:rPr>
              <a:t>SAP BusinessObjects 4.0 Connectivity for SAP Landscape</a:t>
            </a:r>
            <a:br>
              <a:rPr lang="en-US" sz="2000" dirty="0" smtClean="0">
                <a:solidFill>
                  <a:srgbClr val="666666"/>
                </a:solidFill>
              </a:rPr>
            </a:br>
            <a:r>
              <a:rPr lang="en-US" sz="1800" dirty="0" smtClean="0">
                <a:solidFill>
                  <a:srgbClr val="666666"/>
                </a:solidFill>
              </a:rPr>
              <a:t>Local Calculations</a:t>
            </a:r>
            <a:endParaRPr lang="en-US" dirty="0"/>
          </a:p>
        </p:txBody>
      </p:sp>
      <p:sp>
        <p:nvSpPr>
          <p:cNvPr id="6" name="Text Placeholder 5"/>
          <p:cNvSpPr>
            <a:spLocks noGrp="1"/>
          </p:cNvSpPr>
          <p:nvPr>
            <p:ph type="body" sz="quarter" idx="10"/>
          </p:nvPr>
        </p:nvSpPr>
        <p:spPr>
          <a:xfrm>
            <a:off x="324000" y="3719744"/>
            <a:ext cx="4563589" cy="1777332"/>
          </a:xfrm>
        </p:spPr>
        <p:txBody>
          <a:bodyPr/>
          <a:lstStyle/>
          <a:p>
            <a:pPr lvl="2"/>
            <a:r>
              <a:rPr lang="en-US" dirty="0" smtClean="0"/>
              <a:t>Local Calculations</a:t>
            </a:r>
          </a:p>
          <a:p>
            <a:pPr lvl="3"/>
            <a:r>
              <a:rPr lang="en-US" dirty="0" smtClean="0"/>
              <a:t>Items like a Ranking configured in the </a:t>
            </a:r>
            <a:r>
              <a:rPr lang="en-US" dirty="0" err="1" smtClean="0"/>
              <a:t>BEx</a:t>
            </a:r>
            <a:r>
              <a:rPr lang="en-US" dirty="0" smtClean="0"/>
              <a:t> Query</a:t>
            </a:r>
          </a:p>
          <a:p>
            <a:pPr lvl="2"/>
            <a:endParaRPr lang="en-US" dirty="0" smtClean="0"/>
          </a:p>
          <a:p>
            <a:pPr lvl="2"/>
            <a:r>
              <a:rPr lang="en-US" dirty="0" smtClean="0"/>
              <a:t>Key Figures configured with a local calculations are filtered out for </a:t>
            </a:r>
          </a:p>
          <a:p>
            <a:pPr lvl="3"/>
            <a:r>
              <a:rPr lang="en-US" dirty="0" smtClean="0"/>
              <a:t>Crystal Reports for Enterprise </a:t>
            </a:r>
          </a:p>
          <a:p>
            <a:pPr lvl="3"/>
            <a:r>
              <a:rPr lang="en-US" dirty="0" smtClean="0"/>
              <a:t>Web Intelligence</a:t>
            </a:r>
          </a:p>
          <a:p>
            <a:pPr lvl="2">
              <a:buNone/>
            </a:pPr>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buNone/>
            </a:pPr>
            <a:r>
              <a:rPr lang="en-US" dirty="0" smtClean="0"/>
              <a:t> </a:t>
            </a:r>
            <a:endParaRPr lang="en-US" dirty="0" smtClean="0">
              <a:solidFill>
                <a:srgbClr val="000000"/>
              </a:solidFill>
            </a:endParaRPr>
          </a:p>
          <a:p>
            <a:pPr lvl="2"/>
            <a:endParaRPr lang="en-US" dirty="0" smtClean="0">
              <a:solidFill>
                <a:srgbClr val="000000"/>
              </a:solidFill>
            </a:endParaRPr>
          </a:p>
          <a:p>
            <a:pPr lvl="2">
              <a:buClr>
                <a:srgbClr val="F0AB00"/>
              </a:buClr>
            </a:pPr>
            <a:endParaRPr lang="en-US" dirty="0" smtClean="0">
              <a:solidFill>
                <a:srgbClr val="000000"/>
              </a:solidFill>
            </a:endParaRPr>
          </a:p>
          <a:p>
            <a:pPr lvl="2">
              <a:buNone/>
            </a:pPr>
            <a:endParaRPr lang="en-US" dirty="0" smtClean="0"/>
          </a:p>
          <a:p>
            <a:pPr lvl="2">
              <a:buNone/>
            </a:pPr>
            <a:endParaRPr lang="en-US" dirty="0" smtClean="0"/>
          </a:p>
          <a:p>
            <a:endParaRPr lang="en-US" dirty="0"/>
          </a:p>
        </p:txBody>
      </p:sp>
      <p:grpSp>
        <p:nvGrpSpPr>
          <p:cNvPr id="8" name="Group 7"/>
          <p:cNvGrpSpPr/>
          <p:nvPr/>
        </p:nvGrpSpPr>
        <p:grpSpPr>
          <a:xfrm>
            <a:off x="4851316" y="1379093"/>
            <a:ext cx="4177274" cy="2704636"/>
            <a:chOff x="4851316" y="1379093"/>
            <a:chExt cx="4177274" cy="2704636"/>
          </a:xfrm>
        </p:grpSpPr>
        <p:pic>
          <p:nvPicPr>
            <p:cNvPr id="5121" name="Picture 1"/>
            <p:cNvPicPr>
              <a:picLocks noChangeAspect="1" noChangeArrowheads="1"/>
            </p:cNvPicPr>
            <p:nvPr/>
          </p:nvPicPr>
          <p:blipFill>
            <a:blip r:embed="rId2" cstate="print"/>
            <a:srcRect/>
            <a:stretch>
              <a:fillRect/>
            </a:stretch>
          </p:blipFill>
          <p:spPr bwMode="auto">
            <a:xfrm>
              <a:off x="4851316" y="1379093"/>
              <a:ext cx="3968683" cy="2704636"/>
            </a:xfrm>
            <a:prstGeom prst="rect">
              <a:avLst/>
            </a:prstGeom>
            <a:noFill/>
            <a:ln w="9525">
              <a:noFill/>
              <a:miter lim="800000"/>
              <a:headEnd/>
              <a:tailEnd/>
            </a:ln>
          </p:spPr>
        </p:pic>
        <p:sp>
          <p:nvSpPr>
            <p:cNvPr id="7" name="Rounded Rectangle 6"/>
            <p:cNvSpPr/>
            <p:nvPr/>
          </p:nvSpPr>
          <p:spPr bwMode="gray">
            <a:xfrm>
              <a:off x="8194089" y="1944210"/>
              <a:ext cx="834501" cy="2139519"/>
            </a:xfrm>
            <a:prstGeom prst="roundRect">
              <a:avLst/>
            </a:prstGeom>
            <a:solidFill>
              <a:srgbClr val="FF0000">
                <a:alpha val="10000"/>
              </a:srgb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pic>
        <p:nvPicPr>
          <p:cNvPr id="5122" name="Picture 2"/>
          <p:cNvPicPr>
            <a:picLocks noChangeAspect="1" noChangeArrowheads="1"/>
          </p:cNvPicPr>
          <p:nvPr/>
        </p:nvPicPr>
        <p:blipFill>
          <a:blip r:embed="rId3" cstate="print"/>
          <a:srcRect/>
          <a:stretch>
            <a:fillRect/>
          </a:stretch>
        </p:blipFill>
        <p:spPr bwMode="auto">
          <a:xfrm>
            <a:off x="324000" y="1379093"/>
            <a:ext cx="2979599" cy="2233062"/>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126384" y="3311230"/>
            <a:ext cx="1833709" cy="251520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smtClean="0">
                <a:solidFill>
                  <a:srgbClr val="666666"/>
                </a:solidFill>
              </a:rPr>
              <a:t>SAP BusinessObjects 4.0 Connectivity for SAP Landscape</a:t>
            </a:r>
            <a:br>
              <a:rPr lang="en-US" sz="2000" dirty="0" smtClean="0">
                <a:solidFill>
                  <a:srgbClr val="666666"/>
                </a:solidFill>
              </a:rPr>
            </a:br>
            <a:r>
              <a:rPr lang="en-US" sz="1800" dirty="0" smtClean="0">
                <a:solidFill>
                  <a:srgbClr val="666666"/>
                </a:solidFill>
              </a:rPr>
              <a:t>Conditions</a:t>
            </a:r>
            <a:endParaRPr lang="en-US" dirty="0"/>
          </a:p>
        </p:txBody>
      </p:sp>
      <p:sp>
        <p:nvSpPr>
          <p:cNvPr id="6" name="Text Placeholder 5"/>
          <p:cNvSpPr>
            <a:spLocks noGrp="1"/>
          </p:cNvSpPr>
          <p:nvPr>
            <p:ph type="body" sz="quarter" idx="10"/>
          </p:nvPr>
        </p:nvSpPr>
        <p:spPr>
          <a:xfrm>
            <a:off x="324000" y="1690687"/>
            <a:ext cx="7674781" cy="4391026"/>
          </a:xfrm>
        </p:spPr>
        <p:txBody>
          <a:bodyPr/>
          <a:lstStyle/>
          <a:p>
            <a:pPr lvl="2"/>
            <a:r>
              <a:rPr lang="en-US" dirty="0" smtClean="0"/>
              <a:t>Conditions can be configured to be	</a:t>
            </a:r>
          </a:p>
          <a:p>
            <a:pPr lvl="3"/>
            <a:r>
              <a:rPr lang="en-US" dirty="0" smtClean="0"/>
              <a:t>…applied in the rows</a:t>
            </a:r>
          </a:p>
          <a:p>
            <a:pPr lvl="3"/>
            <a:r>
              <a:rPr lang="en-US" dirty="0" smtClean="0"/>
              <a:t>… applied in the columns</a:t>
            </a:r>
          </a:p>
          <a:p>
            <a:pPr lvl="3"/>
            <a:r>
              <a:rPr lang="en-US" dirty="0" smtClean="0"/>
              <a:t>… applied on fixed characteristics </a:t>
            </a:r>
          </a:p>
          <a:p>
            <a:pPr lvl="3"/>
            <a:r>
              <a:rPr lang="en-US" dirty="0" smtClean="0"/>
              <a:t>… applied independently </a:t>
            </a:r>
          </a:p>
          <a:p>
            <a:pPr lvl="3"/>
            <a:endParaRPr lang="en-US" dirty="0" smtClean="0"/>
          </a:p>
          <a:p>
            <a:pPr lvl="2"/>
            <a:r>
              <a:rPr lang="en-US" dirty="0" smtClean="0">
                <a:solidFill>
                  <a:srgbClr val="000000"/>
                </a:solidFill>
              </a:rPr>
              <a:t>As of SAP BusinessObjects 4.0 only </a:t>
            </a:r>
          </a:p>
          <a:p>
            <a:pPr lvl="3"/>
            <a:r>
              <a:rPr lang="en-US" dirty="0" smtClean="0">
                <a:solidFill>
                  <a:srgbClr val="000000"/>
                </a:solidFill>
              </a:rPr>
              <a:t>Analysis, edition for Microsoft Office and </a:t>
            </a:r>
          </a:p>
          <a:p>
            <a:pPr lvl="3"/>
            <a:r>
              <a:rPr lang="en-US" dirty="0" smtClean="0">
                <a:solidFill>
                  <a:srgbClr val="000000"/>
                </a:solidFill>
              </a:rPr>
              <a:t>Analysis, OLAP Edition f</a:t>
            </a:r>
          </a:p>
          <a:p>
            <a:pPr lvl="3"/>
            <a:endParaRPr lang="en-US" dirty="0" smtClean="0">
              <a:solidFill>
                <a:srgbClr val="000000"/>
              </a:solidFill>
            </a:endParaRPr>
          </a:p>
          <a:p>
            <a:pPr lvl="3">
              <a:buNone/>
            </a:pPr>
            <a:r>
              <a:rPr lang="en-US" sz="1600" dirty="0" smtClean="0">
                <a:solidFill>
                  <a:srgbClr val="000000"/>
                </a:solidFill>
              </a:rPr>
              <a:t>fully support Conditions</a:t>
            </a:r>
          </a:p>
          <a:p>
            <a:pPr lvl="2"/>
            <a:endParaRPr lang="en-US" dirty="0" smtClean="0">
              <a:solidFill>
                <a:srgbClr val="000000"/>
              </a:solidFill>
            </a:endParaRPr>
          </a:p>
          <a:p>
            <a:pPr lvl="2">
              <a:buClr>
                <a:srgbClr val="F0AB00"/>
              </a:buClr>
            </a:pPr>
            <a:endParaRPr lang="en-US" dirty="0" smtClean="0">
              <a:solidFill>
                <a:srgbClr val="000000"/>
              </a:solidFill>
            </a:endParaRPr>
          </a:p>
          <a:p>
            <a:pPr lvl="2">
              <a:buNone/>
            </a:pPr>
            <a:endParaRPr lang="en-US" dirty="0" smtClean="0"/>
          </a:p>
          <a:p>
            <a:pPr lvl="2">
              <a:buNone/>
            </a:pP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lvl="1" algn="l"/>
            <a:r>
              <a:rPr lang="en-US" sz="2400" dirty="0" smtClean="0"/>
              <a:t>Hierarchical Reporting Capabilities</a:t>
            </a:r>
          </a:p>
        </p:txBody>
      </p:sp>
      <p:sp>
        <p:nvSpPr>
          <p:cNvPr id="4" name="Text Placeholder 3"/>
          <p:cNvSpPr>
            <a:spLocks noGrp="1"/>
          </p:cNvSpPr>
          <p:nvPr>
            <p:ph type="body" sz="quarter" idx="10"/>
          </p:nvPr>
        </p:nvSpPr>
        <p:spPr/>
        <p:txBody>
          <a:bodyPr/>
          <a:lstStyle/>
          <a:p>
            <a:endParaRPr lang="en-US"/>
          </a:p>
        </p:txBody>
      </p:sp>
      <p:pic>
        <p:nvPicPr>
          <p:cNvPr id="6" name="Picture 2" descr="M:\Templates_Guidelines\eOn\Templates\2011\Corporate\new_photos\42-19779602_LowRes.jpg"/>
          <p:cNvPicPr>
            <a:picLocks noGrp="1" noChangeAspect="1" noChangeArrowheads="1"/>
          </p:cNvPicPr>
          <p:nvPr>
            <p:ph type="pic" sz="quarter" idx="11"/>
          </p:nvPr>
        </p:nvPicPr>
        <p:blipFill>
          <a:blip r:embed="rId2" cstate="screen"/>
          <a:srcRect t="3414" b="3414"/>
          <a:stretch>
            <a:fillRect/>
          </a:stretch>
        </p:blipFill>
        <p:spPr bwMode="auto">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smtClean="0"/>
              <a:t>SAP BusinessObjects 4.0 – Hierarchical Capabilities</a:t>
            </a:r>
            <a:r>
              <a:rPr lang="en-US" dirty="0" smtClean="0"/>
              <a:t/>
            </a:r>
            <a:br>
              <a:rPr lang="en-US" dirty="0" smtClean="0"/>
            </a:br>
            <a:r>
              <a:rPr lang="en-US" sz="1800" dirty="0" smtClean="0"/>
              <a:t>Crystal Reports for Enterprise</a:t>
            </a:r>
            <a:endParaRPr lang="en-US" dirty="0"/>
          </a:p>
        </p:txBody>
      </p:sp>
      <p:sp>
        <p:nvSpPr>
          <p:cNvPr id="6" name="Text Placeholder 5"/>
          <p:cNvSpPr>
            <a:spLocks noGrp="1"/>
          </p:cNvSpPr>
          <p:nvPr>
            <p:ph type="body" sz="quarter" idx="10"/>
          </p:nvPr>
        </p:nvSpPr>
        <p:spPr>
          <a:xfrm>
            <a:off x="324000" y="1690687"/>
            <a:ext cx="4563589" cy="4391026"/>
          </a:xfrm>
        </p:spPr>
        <p:txBody>
          <a:bodyPr/>
          <a:lstStyle/>
          <a:p>
            <a:pPr lvl="2"/>
            <a:r>
              <a:rPr lang="en-US" dirty="0" smtClean="0"/>
              <a:t>Support for hierarchical member selection</a:t>
            </a:r>
          </a:p>
          <a:p>
            <a:pPr lvl="2"/>
            <a:r>
              <a:rPr lang="en-US" dirty="0" smtClean="0"/>
              <a:t>Support for hierarchical parameters</a:t>
            </a:r>
          </a:p>
          <a:p>
            <a:pPr lvl="2"/>
            <a:r>
              <a:rPr lang="en-US" dirty="0" smtClean="0"/>
              <a:t>Support for hierarchies in charts and crosstab</a:t>
            </a:r>
          </a:p>
          <a:p>
            <a:pPr lvl="2"/>
            <a:r>
              <a:rPr lang="en-US" dirty="0" smtClean="0"/>
              <a:t>Support for “delegated measures”</a:t>
            </a:r>
          </a:p>
          <a:p>
            <a:pPr lvl="2"/>
            <a:r>
              <a:rPr lang="en-US" dirty="0" smtClean="0"/>
              <a:t>Support for hierarchical report design</a:t>
            </a:r>
          </a:p>
          <a:p>
            <a:pPr lvl="2"/>
            <a:endParaRPr lang="en-US" dirty="0" smtClean="0"/>
          </a:p>
          <a:p>
            <a:pPr lvl="2"/>
            <a:endParaRPr lang="en-US" dirty="0" smtClean="0"/>
          </a:p>
          <a:p>
            <a:pPr lvl="2">
              <a:buNone/>
            </a:pPr>
            <a:r>
              <a:rPr lang="en-US" dirty="0" smtClean="0"/>
              <a:t>Not part of Crystal Reports for Enterprise 4.0:</a:t>
            </a:r>
          </a:p>
          <a:p>
            <a:pPr lvl="2">
              <a:buClr>
                <a:srgbClr val="F0AB00"/>
              </a:buClr>
            </a:pPr>
            <a:r>
              <a:rPr lang="en-US" dirty="0" smtClean="0">
                <a:solidFill>
                  <a:srgbClr val="000000"/>
                </a:solidFill>
              </a:rPr>
              <a:t>Switching between hierarchies on the fly</a:t>
            </a:r>
          </a:p>
          <a:p>
            <a:pPr lvl="2">
              <a:buClr>
                <a:srgbClr val="F0AB00"/>
              </a:buClr>
            </a:pPr>
            <a:r>
              <a:rPr lang="en-US" dirty="0" smtClean="0">
                <a:solidFill>
                  <a:srgbClr val="000000"/>
                </a:solidFill>
              </a:rPr>
              <a:t>Level based member selection</a:t>
            </a:r>
          </a:p>
          <a:p>
            <a:pPr lvl="2">
              <a:buClr>
                <a:srgbClr val="F0AB00"/>
              </a:buClr>
            </a:pPr>
            <a:endParaRPr lang="en-US" dirty="0" smtClean="0">
              <a:solidFill>
                <a:srgbClr val="000000"/>
              </a:solidFill>
            </a:endParaRPr>
          </a:p>
          <a:p>
            <a:pPr lvl="2">
              <a:buNone/>
            </a:pPr>
            <a:endParaRPr lang="en-US" dirty="0" smtClean="0"/>
          </a:p>
          <a:p>
            <a:pPr lvl="2">
              <a:buNone/>
            </a:pPr>
            <a:endParaRPr lang="en-US" dirty="0" smtClean="0"/>
          </a:p>
          <a:p>
            <a:endParaRPr lang="en-US" dirty="0"/>
          </a:p>
        </p:txBody>
      </p:sp>
      <p:pic>
        <p:nvPicPr>
          <p:cNvPr id="7" name="Picture 4" descr="QP_MS_7.jpg"/>
          <p:cNvPicPr>
            <a:picLocks noChangeAspect="1"/>
          </p:cNvPicPr>
          <p:nvPr/>
        </p:nvPicPr>
        <p:blipFill>
          <a:blip r:embed="rId2" cstate="print"/>
          <a:srcRect/>
          <a:stretch>
            <a:fillRect/>
          </a:stretch>
        </p:blipFill>
        <p:spPr bwMode="auto">
          <a:xfrm>
            <a:off x="4996800" y="2356231"/>
            <a:ext cx="1458468" cy="2020062"/>
          </a:xfrm>
          <a:prstGeom prst="rect">
            <a:avLst/>
          </a:prstGeom>
          <a:noFill/>
          <a:ln w="9525">
            <a:noFill/>
            <a:miter lim="800000"/>
            <a:headEnd/>
            <a:tailEnd/>
          </a:ln>
        </p:spPr>
      </p:pic>
      <p:pic>
        <p:nvPicPr>
          <p:cNvPr id="8" name="Picture 3" descr="HG_22.jpg"/>
          <p:cNvPicPr>
            <a:picLocks noChangeAspect="1" noChangeArrowheads="1"/>
          </p:cNvPicPr>
          <p:nvPr/>
        </p:nvPicPr>
        <p:blipFill>
          <a:blip r:embed="rId3" cstate="print"/>
          <a:srcRect/>
          <a:stretch>
            <a:fillRect/>
          </a:stretch>
        </p:blipFill>
        <p:spPr bwMode="auto">
          <a:xfrm>
            <a:off x="6499392" y="1346200"/>
            <a:ext cx="2139696" cy="2185416"/>
          </a:xfrm>
          <a:prstGeom prst="rect">
            <a:avLst/>
          </a:prstGeom>
          <a:noFill/>
          <a:ln w="9525">
            <a:noFill/>
            <a:miter lim="800000"/>
            <a:headEnd/>
            <a:tailEnd/>
          </a:ln>
        </p:spPr>
      </p:pic>
      <p:pic>
        <p:nvPicPr>
          <p:cNvPr id="9" name="Picture 4" descr="HG_13.jpg"/>
          <p:cNvPicPr>
            <a:picLocks noChangeAspect="1" noChangeArrowheads="1"/>
          </p:cNvPicPr>
          <p:nvPr/>
        </p:nvPicPr>
        <p:blipFill>
          <a:blip r:embed="rId4" cstate="print"/>
          <a:srcRect/>
          <a:stretch>
            <a:fillRect/>
          </a:stretch>
        </p:blipFill>
        <p:spPr bwMode="auto">
          <a:xfrm>
            <a:off x="4996800" y="4754586"/>
            <a:ext cx="3376851" cy="120572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smtClean="0"/>
              <a:t>SAP BusinessObjects 4.0 – Hierarchical Capabilities</a:t>
            </a:r>
            <a:r>
              <a:rPr lang="en-US" dirty="0" smtClean="0"/>
              <a:t/>
            </a:r>
            <a:br>
              <a:rPr lang="en-US" dirty="0" smtClean="0"/>
            </a:br>
            <a:r>
              <a:rPr lang="en-US" sz="1800" dirty="0" smtClean="0"/>
              <a:t>Web Intelligence</a:t>
            </a:r>
            <a:endParaRPr lang="en-US" dirty="0"/>
          </a:p>
        </p:txBody>
      </p:sp>
      <p:sp>
        <p:nvSpPr>
          <p:cNvPr id="6" name="Text Placeholder 5"/>
          <p:cNvSpPr>
            <a:spLocks noGrp="1"/>
          </p:cNvSpPr>
          <p:nvPr>
            <p:ph type="body" sz="quarter" idx="10"/>
          </p:nvPr>
        </p:nvSpPr>
        <p:spPr>
          <a:xfrm>
            <a:off x="324000" y="1443253"/>
            <a:ext cx="5486081" cy="4391026"/>
          </a:xfrm>
        </p:spPr>
        <p:txBody>
          <a:bodyPr/>
          <a:lstStyle/>
          <a:p>
            <a:pPr lvl="2"/>
            <a:r>
              <a:rPr lang="en-US" dirty="0" smtClean="0"/>
              <a:t>Support for hierarchical member selection</a:t>
            </a:r>
          </a:p>
          <a:p>
            <a:pPr lvl="2"/>
            <a:r>
              <a:rPr lang="en-US" dirty="0" smtClean="0"/>
              <a:t>Support for hierarchical parameters</a:t>
            </a:r>
          </a:p>
          <a:p>
            <a:pPr lvl="2"/>
            <a:r>
              <a:rPr lang="en-US" dirty="0" smtClean="0"/>
              <a:t>Support for hierarchies in charts and crosstab</a:t>
            </a:r>
          </a:p>
          <a:p>
            <a:pPr lvl="2"/>
            <a:r>
              <a:rPr lang="en-US" dirty="0" smtClean="0"/>
              <a:t>Support for “delegated measures”</a:t>
            </a:r>
          </a:p>
          <a:p>
            <a:pPr lvl="2"/>
            <a:r>
              <a:rPr lang="en-US" dirty="0" smtClean="0"/>
              <a:t>Support for hierarchical report design</a:t>
            </a:r>
          </a:p>
          <a:p>
            <a:pPr lvl="2"/>
            <a:endParaRPr lang="en-US" dirty="0" smtClean="0"/>
          </a:p>
          <a:p>
            <a:pPr lvl="2"/>
            <a:endParaRPr lang="en-US" dirty="0" smtClean="0"/>
          </a:p>
          <a:p>
            <a:pPr lvl="2">
              <a:buNone/>
            </a:pPr>
            <a:r>
              <a:rPr lang="en-US" dirty="0" smtClean="0"/>
              <a:t>Not part of Web Intelligence 4.0</a:t>
            </a:r>
          </a:p>
          <a:p>
            <a:pPr lvl="2">
              <a:buClr>
                <a:srgbClr val="F0AB00"/>
              </a:buClr>
            </a:pPr>
            <a:r>
              <a:rPr lang="en-US" dirty="0" smtClean="0">
                <a:solidFill>
                  <a:srgbClr val="000000"/>
                </a:solidFill>
              </a:rPr>
              <a:t>Switching between hierarchies on the fly</a:t>
            </a:r>
          </a:p>
          <a:p>
            <a:pPr lvl="2">
              <a:buClr>
                <a:srgbClr val="F0AB00"/>
              </a:buClr>
            </a:pPr>
            <a:r>
              <a:rPr lang="en-US" dirty="0" smtClean="0">
                <a:solidFill>
                  <a:srgbClr val="000000"/>
                </a:solidFill>
              </a:rPr>
              <a:t>Level based member selection</a:t>
            </a:r>
          </a:p>
          <a:p>
            <a:pPr lvl="2">
              <a:buClr>
                <a:srgbClr val="F0AB00"/>
              </a:buClr>
            </a:pPr>
            <a:endParaRPr lang="en-US" dirty="0" smtClean="0">
              <a:solidFill>
                <a:srgbClr val="000000"/>
              </a:solidFill>
            </a:endParaRPr>
          </a:p>
          <a:p>
            <a:pPr lvl="2">
              <a:buClr>
                <a:srgbClr val="F0AB00"/>
              </a:buClr>
            </a:pPr>
            <a:endParaRPr lang="en-US" dirty="0" smtClean="0">
              <a:solidFill>
                <a:srgbClr val="000000"/>
              </a:solidFill>
            </a:endParaRPr>
          </a:p>
          <a:p>
            <a:pPr lvl="2">
              <a:buNone/>
            </a:pPr>
            <a:endParaRPr lang="en-US" dirty="0" smtClean="0"/>
          </a:p>
          <a:p>
            <a:pPr lvl="2">
              <a:buNone/>
            </a:pPr>
            <a:endParaRPr lang="en-US" dirty="0" smtClean="0"/>
          </a:p>
          <a:p>
            <a:endParaRPr lang="en-US" dirty="0"/>
          </a:p>
        </p:txBody>
      </p:sp>
      <p:grpSp>
        <p:nvGrpSpPr>
          <p:cNvPr id="10" name="Group 14"/>
          <p:cNvGrpSpPr>
            <a:grpSpLocks noChangeAspect="1"/>
          </p:cNvGrpSpPr>
          <p:nvPr/>
        </p:nvGrpSpPr>
        <p:grpSpPr bwMode="auto">
          <a:xfrm>
            <a:off x="6863984" y="3778981"/>
            <a:ext cx="1340248" cy="2140903"/>
            <a:chOff x="5595197" y="1676400"/>
            <a:chExt cx="3320203" cy="4547658"/>
          </a:xfrm>
        </p:grpSpPr>
        <p:pic>
          <p:nvPicPr>
            <p:cNvPr id="11" name="Picture 3"/>
            <p:cNvPicPr>
              <a:picLocks noChangeAspect="1" noChangeArrowheads="1"/>
            </p:cNvPicPr>
            <p:nvPr/>
          </p:nvPicPr>
          <p:blipFill>
            <a:blip r:embed="rId3" cstate="print"/>
            <a:srcRect/>
            <a:stretch>
              <a:fillRect/>
            </a:stretch>
          </p:blipFill>
          <p:spPr bwMode="auto">
            <a:xfrm>
              <a:off x="5715000" y="3581400"/>
              <a:ext cx="1357988" cy="658200"/>
            </a:xfrm>
            <a:prstGeom prst="rect">
              <a:avLst/>
            </a:prstGeom>
            <a:noFill/>
            <a:ln w="9525">
              <a:noFill/>
              <a:miter lim="800000"/>
              <a:headEnd/>
              <a:tailEnd/>
            </a:ln>
          </p:spPr>
        </p:pic>
        <p:graphicFrame>
          <p:nvGraphicFramePr>
            <p:cNvPr id="12" name="Object 2"/>
            <p:cNvGraphicFramePr>
              <a:graphicFrameLocks noChangeAspect="1"/>
            </p:cNvGraphicFramePr>
            <p:nvPr/>
          </p:nvGraphicFramePr>
          <p:xfrm>
            <a:off x="5595197" y="1676400"/>
            <a:ext cx="3320203" cy="1314450"/>
          </p:xfrm>
          <a:graphic>
            <a:graphicData uri="http://schemas.openxmlformats.org/presentationml/2006/ole">
              <p:oleObj spid="_x0000_s1026" name="Bitmap Image" r:id="rId4" imgW="6552381" imgH="2591162" progId="PBrush">
                <p:embed/>
              </p:oleObj>
            </a:graphicData>
          </a:graphic>
        </p:graphicFrame>
        <p:graphicFrame>
          <p:nvGraphicFramePr>
            <p:cNvPr id="13" name="Object 3"/>
            <p:cNvGraphicFramePr>
              <a:graphicFrameLocks noChangeAspect="1"/>
            </p:cNvGraphicFramePr>
            <p:nvPr/>
          </p:nvGraphicFramePr>
          <p:xfrm>
            <a:off x="5714999" y="4800600"/>
            <a:ext cx="3158903" cy="1423458"/>
          </p:xfrm>
          <a:graphic>
            <a:graphicData uri="http://schemas.openxmlformats.org/presentationml/2006/ole">
              <p:oleObj spid="_x0000_s1027" name="Bitmap Image" r:id="rId5" imgW="5687219" imgH="2561905" progId="PBrush">
                <p:embed/>
              </p:oleObj>
            </a:graphicData>
          </a:graphic>
        </p:graphicFrame>
        <p:graphicFrame>
          <p:nvGraphicFramePr>
            <p:cNvPr id="14" name="Object 4"/>
            <p:cNvGraphicFramePr>
              <a:graphicFrameLocks noChangeAspect="1"/>
            </p:cNvGraphicFramePr>
            <p:nvPr/>
          </p:nvGraphicFramePr>
          <p:xfrm>
            <a:off x="7164570" y="3124200"/>
            <a:ext cx="1750830" cy="1528503"/>
          </p:xfrm>
          <a:graphic>
            <a:graphicData uri="http://schemas.openxmlformats.org/presentationml/2006/ole">
              <p:oleObj spid="_x0000_s1028" name="Bitmap Image" r:id="rId6" imgW="3000000" imgH="2619048" progId="PBrush">
                <p:embed/>
              </p:oleObj>
            </a:graphicData>
          </a:graphic>
        </p:graphicFrame>
      </p:grpSp>
      <p:pic>
        <p:nvPicPr>
          <p:cNvPr id="15" name="Picture 14"/>
          <p:cNvPicPr>
            <a:picLocks noChangeAspect="1" noChangeArrowheads="1"/>
          </p:cNvPicPr>
          <p:nvPr/>
        </p:nvPicPr>
        <p:blipFill>
          <a:blip r:embed="rId7" cstate="print"/>
          <a:srcRect/>
          <a:stretch>
            <a:fillRect/>
          </a:stretch>
        </p:blipFill>
        <p:spPr bwMode="auto">
          <a:xfrm>
            <a:off x="3871725" y="4397785"/>
            <a:ext cx="2398300" cy="1738217"/>
          </a:xfrm>
          <a:prstGeom prst="rect">
            <a:avLst/>
          </a:prstGeom>
          <a:noFill/>
          <a:ln w="9525">
            <a:noFill/>
            <a:miter lim="800000"/>
            <a:headEnd/>
            <a:tailEnd/>
          </a:ln>
        </p:spPr>
      </p:pic>
      <p:pic>
        <p:nvPicPr>
          <p:cNvPr id="16" name="Picture 18"/>
          <p:cNvPicPr>
            <a:picLocks noChangeAspect="1" noChangeArrowheads="1"/>
          </p:cNvPicPr>
          <p:nvPr/>
        </p:nvPicPr>
        <p:blipFill>
          <a:blip r:embed="rId8" cstate="print"/>
          <a:srcRect/>
          <a:stretch>
            <a:fillRect/>
          </a:stretch>
        </p:blipFill>
        <p:spPr bwMode="auto">
          <a:xfrm>
            <a:off x="6457433" y="1358481"/>
            <a:ext cx="1923669" cy="228028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pPr lvl="3"/>
            <a:r>
              <a:rPr lang="en-US" dirty="0" smtClean="0"/>
              <a:t>Data Connectivity and Meta-Data Support</a:t>
            </a:r>
          </a:p>
          <a:p>
            <a:pPr lvl="3"/>
            <a:r>
              <a:rPr lang="en-US" dirty="0" smtClean="0"/>
              <a:t>Hierarchical Reporting Capabilities</a:t>
            </a:r>
          </a:p>
          <a:p>
            <a:pPr lvl="3"/>
            <a:r>
              <a:rPr lang="en-US" dirty="0" smtClean="0"/>
              <a:t>BI Content Lifecycle Management</a:t>
            </a:r>
          </a:p>
          <a:p>
            <a:pPr lvl="3"/>
            <a:r>
              <a:rPr lang="en-US" dirty="0" smtClean="0"/>
              <a:t>Migrating XI 3.x BI Content to SAP BusinessObjects 4.x</a:t>
            </a:r>
          </a:p>
          <a:p>
            <a:pPr lvl="3"/>
            <a:r>
              <a:rPr lang="en-US" dirty="0" smtClean="0"/>
              <a:t>SAP NetWeaver and SAP BusinessObjects BI Landscape Implications</a:t>
            </a:r>
          </a:p>
          <a:p>
            <a:pPr lvl="3"/>
            <a:r>
              <a:rPr lang="en-US" dirty="0" smtClean="0"/>
              <a:t>Best Practices on </a:t>
            </a:r>
            <a:r>
              <a:rPr lang="en-US" dirty="0" err="1" smtClean="0"/>
              <a:t>BEx</a:t>
            </a:r>
            <a:r>
              <a:rPr lang="en-US" dirty="0" smtClean="0"/>
              <a:t> Query Design </a:t>
            </a:r>
          </a:p>
          <a:p>
            <a:pPr lvl="1"/>
            <a:endParaRPr lang="en-US" dirty="0" smtClean="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smtClean="0"/>
              <a:t>SAP BusinessObjects 4.0 – Hierarchical Capabilities</a:t>
            </a:r>
            <a:r>
              <a:rPr lang="en-US" dirty="0" smtClean="0"/>
              <a:t/>
            </a:r>
            <a:br>
              <a:rPr lang="en-US" dirty="0" smtClean="0"/>
            </a:br>
            <a:r>
              <a:rPr lang="en-US" sz="1800" dirty="0" smtClean="0"/>
              <a:t> Analysis, Edition for Microsoft Office &amp; OLAP Edition</a:t>
            </a:r>
            <a:endParaRPr lang="en-US" dirty="0"/>
          </a:p>
        </p:txBody>
      </p:sp>
      <p:sp>
        <p:nvSpPr>
          <p:cNvPr id="6" name="Text Placeholder 5"/>
          <p:cNvSpPr>
            <a:spLocks noGrp="1"/>
          </p:cNvSpPr>
          <p:nvPr>
            <p:ph type="body" sz="quarter" idx="10"/>
          </p:nvPr>
        </p:nvSpPr>
        <p:spPr>
          <a:xfrm>
            <a:off x="324000" y="1443253"/>
            <a:ext cx="5486081" cy="4391026"/>
          </a:xfrm>
        </p:spPr>
        <p:txBody>
          <a:bodyPr/>
          <a:lstStyle/>
          <a:p>
            <a:pPr lvl="2"/>
            <a:r>
              <a:rPr lang="en-US" dirty="0" smtClean="0"/>
              <a:t>Support for hierarchical member selection</a:t>
            </a:r>
          </a:p>
          <a:p>
            <a:pPr lvl="2"/>
            <a:r>
              <a:rPr lang="en-US" dirty="0" smtClean="0"/>
              <a:t>Support for hierarchical parameters</a:t>
            </a:r>
          </a:p>
          <a:p>
            <a:pPr lvl="2"/>
            <a:r>
              <a:rPr lang="en-US" dirty="0" smtClean="0"/>
              <a:t>Support for hierarchies in charts and crosstab</a:t>
            </a:r>
          </a:p>
          <a:p>
            <a:pPr lvl="2"/>
            <a:r>
              <a:rPr lang="en-US" dirty="0" smtClean="0"/>
              <a:t>Support for “delegated measures”</a:t>
            </a:r>
          </a:p>
          <a:p>
            <a:pPr lvl="2"/>
            <a:r>
              <a:rPr lang="en-US" dirty="0" smtClean="0"/>
              <a:t>Support for hierarchical report design</a:t>
            </a:r>
          </a:p>
          <a:p>
            <a:pPr lvl="2"/>
            <a:r>
              <a:rPr lang="en-US" dirty="0" smtClean="0"/>
              <a:t>Support for Level based member selection</a:t>
            </a:r>
          </a:p>
          <a:p>
            <a:pPr lvl="2"/>
            <a:r>
              <a:rPr lang="en-US" dirty="0" smtClean="0"/>
              <a:t>Support for exchange of hierarchies</a:t>
            </a:r>
          </a:p>
          <a:p>
            <a:pPr lvl="2"/>
            <a:endParaRPr lang="en-US" dirty="0" smtClean="0"/>
          </a:p>
          <a:p>
            <a:pPr lvl="2"/>
            <a:endParaRPr lang="en-US" dirty="0" smtClean="0"/>
          </a:p>
          <a:p>
            <a:pPr lvl="2">
              <a:buClr>
                <a:srgbClr val="F0AB00"/>
              </a:buClr>
            </a:pPr>
            <a:endParaRPr lang="en-US" dirty="0" smtClean="0">
              <a:solidFill>
                <a:srgbClr val="000000"/>
              </a:solidFill>
            </a:endParaRPr>
          </a:p>
          <a:p>
            <a:pPr lvl="2">
              <a:buClr>
                <a:srgbClr val="F0AB00"/>
              </a:buClr>
            </a:pPr>
            <a:endParaRPr lang="en-US" dirty="0" smtClean="0">
              <a:solidFill>
                <a:srgbClr val="000000"/>
              </a:solidFill>
            </a:endParaRPr>
          </a:p>
          <a:p>
            <a:pPr lvl="2">
              <a:buNone/>
            </a:pPr>
            <a:endParaRPr lang="en-US" dirty="0" smtClean="0"/>
          </a:p>
          <a:p>
            <a:pPr lvl="2">
              <a:buNone/>
            </a:pPr>
            <a:endParaRPr lang="en-US" dirty="0" smtClean="0"/>
          </a:p>
          <a:p>
            <a:endParaRPr lang="en-US" dirty="0"/>
          </a:p>
        </p:txBody>
      </p:sp>
      <p:pic>
        <p:nvPicPr>
          <p:cNvPr id="51202" name="Picture 2"/>
          <p:cNvPicPr>
            <a:picLocks noChangeAspect="1" noChangeArrowheads="1"/>
          </p:cNvPicPr>
          <p:nvPr/>
        </p:nvPicPr>
        <p:blipFill>
          <a:blip r:embed="rId2" cstate="print"/>
          <a:srcRect/>
          <a:stretch>
            <a:fillRect/>
          </a:stretch>
        </p:blipFill>
        <p:spPr bwMode="auto">
          <a:xfrm>
            <a:off x="5216440" y="1443253"/>
            <a:ext cx="3679770" cy="1797097"/>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6446780" y="2896339"/>
            <a:ext cx="2564117" cy="1311677"/>
          </a:xfrm>
          <a:prstGeom prst="rect">
            <a:avLst/>
          </a:prstGeom>
          <a:noFill/>
          <a:ln w="9525">
            <a:noFill/>
            <a:miter lim="800000"/>
            <a:headEnd/>
            <a:tailEnd/>
          </a:ln>
        </p:spPr>
      </p:pic>
      <p:pic>
        <p:nvPicPr>
          <p:cNvPr id="51204" name="Picture 4"/>
          <p:cNvPicPr>
            <a:picLocks noChangeAspect="1" noChangeArrowheads="1"/>
          </p:cNvPicPr>
          <p:nvPr/>
        </p:nvPicPr>
        <p:blipFill>
          <a:blip r:embed="rId4" cstate="print"/>
          <a:srcRect/>
          <a:stretch>
            <a:fillRect/>
          </a:stretch>
        </p:blipFill>
        <p:spPr bwMode="auto">
          <a:xfrm>
            <a:off x="755759" y="3961661"/>
            <a:ext cx="2447925" cy="2000250"/>
          </a:xfrm>
          <a:prstGeom prst="rect">
            <a:avLst/>
          </a:prstGeom>
          <a:noFill/>
          <a:ln w="9525">
            <a:noFill/>
            <a:miter lim="800000"/>
            <a:headEnd/>
            <a:tailEnd/>
          </a:ln>
        </p:spPr>
      </p:pic>
      <p:pic>
        <p:nvPicPr>
          <p:cNvPr id="51205" name="Picture 5"/>
          <p:cNvPicPr>
            <a:picLocks noChangeAspect="1" noChangeArrowheads="1"/>
          </p:cNvPicPr>
          <p:nvPr/>
        </p:nvPicPr>
        <p:blipFill>
          <a:blip r:embed="rId5" cstate="print"/>
          <a:srcRect/>
          <a:stretch>
            <a:fillRect/>
          </a:stretch>
        </p:blipFill>
        <p:spPr bwMode="auto">
          <a:xfrm>
            <a:off x="3860631" y="4208016"/>
            <a:ext cx="3214811" cy="187984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smtClean="0"/>
              <a:t>SAP BusinessObjects 4.0 – Hierarchical Capabilities</a:t>
            </a:r>
            <a:r>
              <a:rPr lang="en-US" dirty="0" smtClean="0"/>
              <a:t/>
            </a:r>
            <a:br>
              <a:rPr lang="en-US" dirty="0" smtClean="0"/>
            </a:br>
            <a:r>
              <a:rPr lang="en-US" sz="1800" dirty="0" smtClean="0"/>
              <a:t>Dashboards</a:t>
            </a:r>
            <a:endParaRPr lang="en-US" dirty="0"/>
          </a:p>
        </p:txBody>
      </p:sp>
      <p:sp>
        <p:nvSpPr>
          <p:cNvPr id="6" name="Text Placeholder 5"/>
          <p:cNvSpPr>
            <a:spLocks noGrp="1"/>
          </p:cNvSpPr>
          <p:nvPr>
            <p:ph type="body" sz="quarter" idx="10"/>
          </p:nvPr>
        </p:nvSpPr>
        <p:spPr>
          <a:xfrm>
            <a:off x="323999" y="1443253"/>
            <a:ext cx="8205005" cy="4391026"/>
          </a:xfrm>
        </p:spPr>
        <p:txBody>
          <a:bodyPr/>
          <a:lstStyle/>
          <a:p>
            <a:pPr lvl="2"/>
            <a:r>
              <a:rPr lang="en-US" dirty="0" smtClean="0"/>
              <a:t>Support for hierarchical member selection via </a:t>
            </a:r>
            <a:r>
              <a:rPr lang="en-US" dirty="0" err="1" smtClean="0"/>
              <a:t>BEx</a:t>
            </a:r>
            <a:r>
              <a:rPr lang="en-US" dirty="0" smtClean="0"/>
              <a:t> Web Runtime</a:t>
            </a:r>
          </a:p>
          <a:p>
            <a:pPr lvl="2"/>
            <a:r>
              <a:rPr lang="en-US" dirty="0" smtClean="0"/>
              <a:t>Support for hierarchical parameters via </a:t>
            </a:r>
            <a:r>
              <a:rPr lang="en-US" dirty="0" err="1" smtClean="0"/>
              <a:t>BEx</a:t>
            </a:r>
            <a:r>
              <a:rPr lang="en-US" dirty="0" smtClean="0"/>
              <a:t> Web Runtime</a:t>
            </a:r>
          </a:p>
          <a:p>
            <a:pPr lvl="2"/>
            <a:r>
              <a:rPr lang="en-US" dirty="0" smtClean="0"/>
              <a:t>Support for “delegated measures”</a:t>
            </a:r>
          </a:p>
          <a:p>
            <a:pPr lvl="2"/>
            <a:endParaRPr lang="en-US" dirty="0" smtClean="0"/>
          </a:p>
          <a:p>
            <a:pPr lvl="2"/>
            <a:endParaRPr lang="en-US" dirty="0" smtClean="0"/>
          </a:p>
          <a:p>
            <a:pPr lvl="2"/>
            <a:endParaRPr lang="en-US" dirty="0" smtClean="0"/>
          </a:p>
          <a:p>
            <a:pPr lvl="2">
              <a:buNone/>
            </a:pPr>
            <a:r>
              <a:rPr lang="en-US" dirty="0" smtClean="0"/>
              <a:t>Not part of Dashboards 4.0</a:t>
            </a:r>
          </a:p>
          <a:p>
            <a:pPr lvl="2">
              <a:buClr>
                <a:srgbClr val="F0AB00"/>
              </a:buClr>
            </a:pPr>
            <a:r>
              <a:rPr lang="en-US" dirty="0" smtClean="0"/>
              <a:t>Support for hierarchies in charts and crosstab</a:t>
            </a:r>
          </a:p>
          <a:p>
            <a:pPr lvl="2">
              <a:buClr>
                <a:srgbClr val="F0AB00"/>
              </a:buClr>
            </a:pPr>
            <a:r>
              <a:rPr lang="en-US" dirty="0" smtClean="0"/>
              <a:t>Support for hierarchical report design</a:t>
            </a:r>
          </a:p>
          <a:p>
            <a:pPr lvl="2">
              <a:buClr>
                <a:srgbClr val="F0AB00"/>
              </a:buClr>
            </a:pPr>
            <a:r>
              <a:rPr lang="en-US" dirty="0" smtClean="0">
                <a:solidFill>
                  <a:srgbClr val="000000"/>
                </a:solidFill>
              </a:rPr>
              <a:t>Switching between hierarchies on the fly</a:t>
            </a:r>
          </a:p>
          <a:p>
            <a:pPr lvl="2">
              <a:buClr>
                <a:srgbClr val="F0AB00"/>
              </a:buClr>
            </a:pPr>
            <a:r>
              <a:rPr lang="en-US" dirty="0" smtClean="0">
                <a:solidFill>
                  <a:srgbClr val="000000"/>
                </a:solidFill>
              </a:rPr>
              <a:t>Level based member selection</a:t>
            </a:r>
          </a:p>
          <a:p>
            <a:pPr lvl="2">
              <a:buClr>
                <a:srgbClr val="F0AB00"/>
              </a:buClr>
            </a:pPr>
            <a:r>
              <a:rPr lang="en-US" dirty="0" smtClean="0"/>
              <a:t>Support for Level based member selection</a:t>
            </a:r>
          </a:p>
          <a:p>
            <a:pPr lvl="2">
              <a:buClr>
                <a:srgbClr val="F0AB00"/>
              </a:buClr>
            </a:pPr>
            <a:r>
              <a:rPr lang="en-US" dirty="0" smtClean="0"/>
              <a:t>Support for exchange of hierarchies</a:t>
            </a:r>
          </a:p>
          <a:p>
            <a:pPr lvl="2">
              <a:buClr>
                <a:srgbClr val="F0AB00"/>
              </a:buClr>
            </a:pPr>
            <a:endParaRPr lang="en-US" dirty="0" smtClean="0"/>
          </a:p>
          <a:p>
            <a:pPr lvl="2">
              <a:buClr>
                <a:srgbClr val="F0AB00"/>
              </a:buClr>
              <a:buNone/>
            </a:pPr>
            <a:r>
              <a:rPr lang="en-US" b="1" i="1" dirty="0" smtClean="0"/>
              <a:t>Hierarchical visualizations are planned for SAP BusinessObjects Dashboards 4.1</a:t>
            </a:r>
          </a:p>
          <a:p>
            <a:pPr lvl="2">
              <a:buClr>
                <a:srgbClr val="F0AB00"/>
              </a:buClr>
            </a:pPr>
            <a:endParaRPr lang="en-US" dirty="0" smtClean="0"/>
          </a:p>
          <a:p>
            <a:pPr lvl="2">
              <a:buClr>
                <a:srgbClr val="F0AB00"/>
              </a:buClr>
            </a:pPr>
            <a:endParaRPr lang="en-US" dirty="0" smtClean="0">
              <a:solidFill>
                <a:srgbClr val="000000"/>
              </a:solidFill>
            </a:endParaRPr>
          </a:p>
          <a:p>
            <a:pPr lvl="2"/>
            <a:endParaRPr lang="en-US" dirty="0" smtClean="0"/>
          </a:p>
          <a:p>
            <a:pPr lvl="2"/>
            <a:endParaRPr lang="en-US" dirty="0" smtClean="0"/>
          </a:p>
          <a:p>
            <a:pPr lvl="2">
              <a:buClr>
                <a:srgbClr val="F0AB00"/>
              </a:buClr>
            </a:pPr>
            <a:endParaRPr lang="en-US" dirty="0" smtClean="0">
              <a:solidFill>
                <a:srgbClr val="000000"/>
              </a:solidFill>
            </a:endParaRPr>
          </a:p>
          <a:p>
            <a:pPr lvl="2">
              <a:buClr>
                <a:srgbClr val="F0AB00"/>
              </a:buClr>
            </a:pPr>
            <a:endParaRPr lang="en-US" dirty="0" smtClean="0">
              <a:solidFill>
                <a:srgbClr val="000000"/>
              </a:solidFill>
            </a:endParaRPr>
          </a:p>
          <a:p>
            <a:pPr lvl="2">
              <a:buNone/>
            </a:pPr>
            <a:endParaRPr lang="en-US" dirty="0" smtClean="0"/>
          </a:p>
          <a:p>
            <a:pPr lvl="2">
              <a:buNone/>
            </a:pP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smtClean="0"/>
              <a:t>SAP BusinessObjects 4.0 – Hierarchical Capabilities</a:t>
            </a:r>
            <a:r>
              <a:rPr lang="en-US" dirty="0" smtClean="0"/>
              <a:t/>
            </a:r>
            <a:br>
              <a:rPr lang="en-US" dirty="0" smtClean="0"/>
            </a:br>
            <a:r>
              <a:rPr lang="en-US" sz="1800" dirty="0" smtClean="0"/>
              <a:t>Common Items</a:t>
            </a:r>
            <a:endParaRPr lang="en-US" dirty="0"/>
          </a:p>
        </p:txBody>
      </p:sp>
      <p:sp>
        <p:nvSpPr>
          <p:cNvPr id="6" name="Text Placeholder 5"/>
          <p:cNvSpPr>
            <a:spLocks noGrp="1"/>
          </p:cNvSpPr>
          <p:nvPr>
            <p:ph type="body" sz="quarter" idx="10"/>
          </p:nvPr>
        </p:nvSpPr>
        <p:spPr/>
        <p:txBody>
          <a:bodyPr/>
          <a:lstStyle/>
          <a:p>
            <a:pPr lvl="1"/>
            <a:r>
              <a:rPr lang="en-US" dirty="0" smtClean="0"/>
              <a:t>Hierarchical Member Selection</a:t>
            </a:r>
          </a:p>
          <a:p>
            <a:pPr lvl="2"/>
            <a:r>
              <a:rPr lang="en-US" dirty="0" smtClean="0"/>
              <a:t>In SAP BusinessObjects 4.0 for Crystal Reports, Web Intelligence, and Dashboards the selection is based on members and it is a fixed selection (not on levels)</a:t>
            </a:r>
          </a:p>
          <a:p>
            <a:pPr lvl="2"/>
            <a:endParaRPr lang="en-US" dirty="0" smtClean="0"/>
          </a:p>
          <a:p>
            <a:pPr lvl="1"/>
            <a:r>
              <a:rPr lang="en-US" dirty="0" smtClean="0"/>
              <a:t>Hierarchical charting</a:t>
            </a:r>
          </a:p>
          <a:p>
            <a:pPr lvl="2"/>
            <a:r>
              <a:rPr lang="en-US" dirty="0" smtClean="0"/>
              <a:t>Hierarchical charts are not offering a drill down in SAP BusinessObjects 4.0</a:t>
            </a:r>
          </a:p>
          <a:p>
            <a:endParaRPr lang="en-US" dirty="0" smtClean="0"/>
          </a:p>
          <a:p>
            <a:pPr>
              <a:buFontTx/>
              <a:buChar char="-"/>
            </a:pPr>
            <a:endParaRPr lang="en-US" dirty="0" smtClean="0"/>
          </a:p>
          <a:p>
            <a:pPr>
              <a:buFontTx/>
              <a:buChar cha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lvl="1"/>
            <a:r>
              <a:rPr lang="en-US" sz="2400" dirty="0" smtClean="0"/>
              <a:t>BI Content Lifecycle Management</a:t>
            </a:r>
          </a:p>
        </p:txBody>
      </p:sp>
      <p:sp>
        <p:nvSpPr>
          <p:cNvPr id="4" name="Text Placeholder 3"/>
          <p:cNvSpPr>
            <a:spLocks noGrp="1"/>
          </p:cNvSpPr>
          <p:nvPr>
            <p:ph type="body" sz="quarter" idx="10"/>
          </p:nvPr>
        </p:nvSpPr>
        <p:spPr/>
        <p:txBody>
          <a:bodyPr/>
          <a:lstStyle/>
          <a:p>
            <a:endParaRPr lang="en-US"/>
          </a:p>
        </p:txBody>
      </p:sp>
      <p:pic>
        <p:nvPicPr>
          <p:cNvPr id="6" name="Picture 2" descr="M:\Templates_Guidelines\eOn\Templates\2011\Corporate\new_photos\42-19779602_LowRes.jpg"/>
          <p:cNvPicPr>
            <a:picLocks noGrp="1" noChangeAspect="1" noChangeArrowheads="1"/>
          </p:cNvPicPr>
          <p:nvPr>
            <p:ph type="pic" sz="quarter" idx="11"/>
          </p:nvPr>
        </p:nvPicPr>
        <p:blipFill>
          <a:blip r:embed="rId2" cstate="screen"/>
          <a:srcRect t="3414" b="3414"/>
          <a:stretch>
            <a:fillRect/>
          </a:stretch>
        </p:blipFill>
        <p:spPr bwMode="auto">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SAP BusinessObjects Lifecycle Management</a:t>
            </a:r>
            <a:br>
              <a:rPr lang="en-US" dirty="0" smtClean="0"/>
            </a:br>
            <a:r>
              <a:rPr lang="en-US" sz="2000" dirty="0" smtClean="0"/>
              <a:t>Integration with SAP CTS+</a:t>
            </a:r>
            <a:endParaRPr lang="en-US" dirty="0" smtClean="0">
              <a:latin typeface="+mn-lt"/>
            </a:endParaRPr>
          </a:p>
        </p:txBody>
      </p:sp>
      <p:graphicFrame>
        <p:nvGraphicFramePr>
          <p:cNvPr id="6" name="Content Placeholder 5"/>
          <p:cNvGraphicFramePr>
            <a:graphicFrameLocks noGrp="1"/>
          </p:cNvGraphicFramePr>
          <p:nvPr>
            <p:ph idx="1"/>
          </p:nvPr>
        </p:nvGraphicFramePr>
        <p:xfrm>
          <a:off x="249238" y="1285613"/>
          <a:ext cx="8645526" cy="1986280"/>
        </p:xfrm>
        <a:graphic>
          <a:graphicData uri="http://schemas.openxmlformats.org/drawingml/2006/table">
            <a:tbl>
              <a:tblPr firstRow="1" bandRow="1">
                <a:tableStyleId>{5C22544A-7EE6-4342-B048-85BDC9FD1C3A}</a:tableStyleId>
              </a:tblPr>
              <a:tblGrid>
                <a:gridCol w="1179490"/>
                <a:gridCol w="3500462"/>
                <a:gridCol w="3965574"/>
              </a:tblGrid>
              <a:tr h="370840">
                <a:tc>
                  <a:txBody>
                    <a:bodyPr/>
                    <a:lstStyle/>
                    <a:p>
                      <a:pPr algn="ctr"/>
                      <a:endParaRPr lang="en-US" sz="1100" dirty="0"/>
                    </a:p>
                  </a:txBody>
                  <a:tcPr anchor="ctr"/>
                </a:tc>
                <a:tc>
                  <a:txBody>
                    <a:bodyPr/>
                    <a:lstStyle/>
                    <a:p>
                      <a:pPr algn="ctr"/>
                      <a:r>
                        <a:rPr lang="en-US" sz="1100" dirty="0" smtClean="0"/>
                        <a:t>SAP Business Warehouse</a:t>
                      </a:r>
                      <a:endParaRPr lang="en-US" sz="1100" dirty="0"/>
                    </a:p>
                  </a:txBody>
                  <a:tcPr anchor="ctr"/>
                </a:tc>
                <a:tc>
                  <a:txBody>
                    <a:bodyPr/>
                    <a:lstStyle/>
                    <a:p>
                      <a:pPr algn="ctr"/>
                      <a:r>
                        <a:rPr lang="en-US" sz="1100" dirty="0" smtClean="0"/>
                        <a:t>SAP BusinessObjects</a:t>
                      </a:r>
                      <a:r>
                        <a:rPr lang="en-US" sz="1100" baseline="0" dirty="0" smtClean="0"/>
                        <a:t> Enterprise</a:t>
                      </a:r>
                      <a:endParaRPr lang="en-US" sz="1100" dirty="0"/>
                    </a:p>
                  </a:txBody>
                  <a:tcPr anchor="ctr"/>
                </a:tc>
              </a:tr>
              <a:tr h="370840">
                <a:tc>
                  <a:txBody>
                    <a:bodyPr/>
                    <a:lstStyle/>
                    <a:p>
                      <a:r>
                        <a:rPr lang="en-US" sz="1100" dirty="0" smtClean="0"/>
                        <a:t>Controller</a:t>
                      </a:r>
                      <a:endParaRPr lang="en-US" sz="1100" dirty="0"/>
                    </a:p>
                  </a:txBody>
                  <a:tcPr/>
                </a:tc>
                <a:tc>
                  <a:txBody>
                    <a:bodyPr/>
                    <a:lstStyle/>
                    <a:p>
                      <a:r>
                        <a:rPr lang="en-US" sz="1100" dirty="0" smtClean="0"/>
                        <a:t>A designated</a:t>
                      </a:r>
                      <a:r>
                        <a:rPr lang="en-US" sz="1100" baseline="0" dirty="0" smtClean="0"/>
                        <a:t> BW server configured as a Domain Controller (</a:t>
                      </a:r>
                      <a:r>
                        <a:rPr lang="en-US" sz="1100" dirty="0" smtClean="0"/>
                        <a:t>Transport</a:t>
                      </a:r>
                      <a:r>
                        <a:rPr lang="en-US" sz="1100" baseline="0" dirty="0" smtClean="0"/>
                        <a:t> Host) in </a:t>
                      </a:r>
                      <a:r>
                        <a:rPr lang="en-US" sz="1100" b="1" baseline="0" dirty="0" smtClean="0"/>
                        <a:t>Transport Management System (STMS)</a:t>
                      </a:r>
                      <a:endParaRPr lang="en-US" sz="1100" b="1" dirty="0"/>
                    </a:p>
                  </a:txBody>
                  <a:tcPr/>
                </a:tc>
                <a:tc>
                  <a:txBody>
                    <a:bodyPr/>
                    <a:lstStyle/>
                    <a:p>
                      <a:r>
                        <a:rPr lang="en-US" sz="1100" dirty="0" smtClean="0"/>
                        <a:t>A designated BusinessObjects</a:t>
                      </a:r>
                      <a:r>
                        <a:rPr lang="en-US" sz="1100" baseline="0" dirty="0" smtClean="0"/>
                        <a:t> Enterprise</a:t>
                      </a:r>
                      <a:r>
                        <a:rPr lang="en-US" sz="1100" dirty="0" smtClean="0"/>
                        <a:t> server with </a:t>
                      </a:r>
                      <a:r>
                        <a:rPr lang="en-US" sz="1100" b="1" dirty="0" err="1" smtClean="0"/>
                        <a:t>LifeCycle</a:t>
                      </a:r>
                      <a:r>
                        <a:rPr lang="en-US" sz="1100" b="1" dirty="0" smtClean="0"/>
                        <a:t> Manager Add-on</a:t>
                      </a:r>
                      <a:endParaRPr lang="en-US" sz="1100" b="1" dirty="0"/>
                    </a:p>
                  </a:txBody>
                  <a:tcPr/>
                </a:tc>
              </a:tr>
              <a:tr h="370840">
                <a:tc>
                  <a:txBody>
                    <a:bodyPr/>
                    <a:lstStyle/>
                    <a:p>
                      <a:r>
                        <a:rPr lang="en-US" sz="1100" dirty="0" smtClean="0"/>
                        <a:t>Route</a:t>
                      </a:r>
                      <a:endParaRPr lang="en-US" sz="1100" dirty="0"/>
                    </a:p>
                  </a:txBody>
                  <a:tcPr/>
                </a:tc>
                <a:tc>
                  <a:txBody>
                    <a:bodyPr/>
                    <a:lstStyle/>
                    <a:p>
                      <a:r>
                        <a:rPr lang="en-US" sz="1100" dirty="0" smtClean="0"/>
                        <a:t>Predefined </a:t>
                      </a:r>
                      <a:r>
                        <a:rPr lang="en-US" sz="1100" baseline="0" dirty="0" smtClean="0"/>
                        <a:t>on the Controller through </a:t>
                      </a:r>
                      <a:r>
                        <a:rPr lang="en-US" sz="1100" dirty="0" smtClean="0"/>
                        <a:t>Transport route configuration</a:t>
                      </a:r>
                      <a:r>
                        <a:rPr lang="en-US" sz="1100" baseline="0" dirty="0" smtClean="0"/>
                        <a:t> </a:t>
                      </a:r>
                      <a:endParaRPr lang="en-US" sz="1100" dirty="0"/>
                    </a:p>
                  </a:txBody>
                  <a:tcPr/>
                </a:tc>
                <a:tc>
                  <a:txBody>
                    <a:bodyPr/>
                    <a:lstStyle/>
                    <a:p>
                      <a:r>
                        <a:rPr lang="en-US" sz="1100" dirty="0" smtClean="0"/>
                        <a:t>Definable</a:t>
                      </a:r>
                      <a:r>
                        <a:rPr lang="en-US" sz="1100" baseline="0" dirty="0" smtClean="0"/>
                        <a:t> per Transport(Promotion) by assigning a source and a destination systems</a:t>
                      </a:r>
                      <a:endParaRPr lang="en-US" sz="1100" dirty="0"/>
                    </a:p>
                  </a:txBody>
                  <a:tcPr/>
                </a:tc>
              </a:tr>
              <a:tr h="370840">
                <a:tc>
                  <a:txBody>
                    <a:bodyPr/>
                    <a:lstStyle/>
                    <a:p>
                      <a:r>
                        <a:rPr lang="en-US" sz="1100" dirty="0" smtClean="0"/>
                        <a:t>Systems</a:t>
                      </a:r>
                      <a:endParaRPr lang="en-US" sz="1100" dirty="0"/>
                    </a:p>
                  </a:txBody>
                  <a:tcPr/>
                </a:tc>
                <a:tc>
                  <a:txBody>
                    <a:bodyPr/>
                    <a:lstStyle/>
                    <a:p>
                      <a:r>
                        <a:rPr lang="en-US" sz="1100" dirty="0" smtClean="0"/>
                        <a:t>Source and target servers predefined</a:t>
                      </a:r>
                      <a:r>
                        <a:rPr lang="en-US" sz="1100" baseline="0" dirty="0" smtClean="0"/>
                        <a:t> on the Controller through Transport route configuration</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Definable</a:t>
                      </a:r>
                      <a:r>
                        <a:rPr lang="en-US" sz="1100" baseline="0" dirty="0" smtClean="0"/>
                        <a:t> per Transport(Promotion) by assigning a source and a destination systems</a:t>
                      </a:r>
                      <a:endParaRPr lang="en-US" sz="1100" dirty="0" smtClean="0"/>
                    </a:p>
                    <a:p>
                      <a:endParaRPr lang="en-US" sz="1100" dirty="0"/>
                    </a:p>
                  </a:txBody>
                  <a:tcPr/>
                </a:tc>
              </a:tr>
            </a:tbl>
          </a:graphicData>
        </a:graphic>
      </p:graphicFrame>
      <p:pic>
        <p:nvPicPr>
          <p:cNvPr id="24612" name="Picture 31" descr="gear"/>
          <p:cNvPicPr>
            <a:picLocks noChangeAspect="1" noChangeArrowheads="1"/>
          </p:cNvPicPr>
          <p:nvPr/>
        </p:nvPicPr>
        <p:blipFill>
          <a:blip r:embed="rId3" cstate="print"/>
          <a:srcRect/>
          <a:stretch>
            <a:fillRect/>
          </a:stretch>
        </p:blipFill>
        <p:spPr bwMode="auto">
          <a:xfrm>
            <a:off x="1071563" y="1878217"/>
            <a:ext cx="292100" cy="214312"/>
          </a:xfrm>
          <a:prstGeom prst="rect">
            <a:avLst/>
          </a:prstGeom>
          <a:noFill/>
          <a:ln w="9525">
            <a:noFill/>
            <a:miter lim="800000"/>
            <a:headEnd/>
            <a:tailEnd/>
          </a:ln>
        </p:spPr>
      </p:pic>
      <p:sp>
        <p:nvSpPr>
          <p:cNvPr id="24613" name="Line 42"/>
          <p:cNvSpPr>
            <a:spLocks noChangeShapeType="1"/>
          </p:cNvSpPr>
          <p:nvPr/>
        </p:nvSpPr>
        <p:spPr bwMode="auto">
          <a:xfrm>
            <a:off x="928688" y="2449717"/>
            <a:ext cx="434975" cy="0"/>
          </a:xfrm>
          <a:prstGeom prst="line">
            <a:avLst/>
          </a:prstGeom>
          <a:noFill/>
          <a:ln w="19050">
            <a:solidFill>
              <a:schemeClr val="tx1"/>
            </a:solidFill>
            <a:round/>
            <a:headEnd/>
            <a:tailEnd type="triangle" w="med" len="med"/>
          </a:ln>
        </p:spPr>
        <p:txBody>
          <a:bodyPr/>
          <a:lstStyle/>
          <a:p>
            <a:endParaRPr lang="en-US" sz="1600">
              <a:solidFill>
                <a:srgbClr val="000000"/>
              </a:solidFill>
            </a:endParaRPr>
          </a:p>
        </p:txBody>
      </p:sp>
      <p:sp>
        <p:nvSpPr>
          <p:cNvPr id="24614" name="Freeform 35" descr="Rechner Kopie"/>
          <p:cNvSpPr>
            <a:spLocks/>
          </p:cNvSpPr>
          <p:nvPr/>
        </p:nvSpPr>
        <p:spPr bwMode="auto">
          <a:xfrm>
            <a:off x="1058863" y="2736617"/>
            <a:ext cx="304800" cy="503238"/>
          </a:xfrm>
          <a:custGeom>
            <a:avLst/>
            <a:gdLst>
              <a:gd name="T0" fmla="*/ 0 w 870"/>
              <a:gd name="T1" fmla="*/ 2147483647 h 1254"/>
              <a:gd name="T2" fmla="*/ 0 w 870"/>
              <a:gd name="T3" fmla="*/ 2147483647 h 1254"/>
              <a:gd name="T4" fmla="*/ 2147483647 w 870"/>
              <a:gd name="T5" fmla="*/ 2147483647 h 1254"/>
              <a:gd name="T6" fmla="*/ 2147483647 w 870"/>
              <a:gd name="T7" fmla="*/ 2147483647 h 1254"/>
              <a:gd name="T8" fmla="*/ 2147483647 w 870"/>
              <a:gd name="T9" fmla="*/ 2147483647 h 1254"/>
              <a:gd name="T10" fmla="*/ 2147483647 w 870"/>
              <a:gd name="T11" fmla="*/ 2147483647 h 1254"/>
              <a:gd name="T12" fmla="*/ 2147483647 w 870"/>
              <a:gd name="T13" fmla="*/ 2147483647 h 1254"/>
              <a:gd name="T14" fmla="*/ 2147483647 w 870"/>
              <a:gd name="T15" fmla="*/ 2147483647 h 1254"/>
              <a:gd name="T16" fmla="*/ 2147483647 w 870"/>
              <a:gd name="T17" fmla="*/ 2147483647 h 1254"/>
              <a:gd name="T18" fmla="*/ 2147483647 w 870"/>
              <a:gd name="T19" fmla="*/ 2147483647 h 1254"/>
              <a:gd name="T20" fmla="*/ 2147483647 w 870"/>
              <a:gd name="T21" fmla="*/ 2147483647 h 1254"/>
              <a:gd name="T22" fmla="*/ 2147483647 w 870"/>
              <a:gd name="T23" fmla="*/ 2147483647 h 1254"/>
              <a:gd name="T24" fmla="*/ 2147483647 w 870"/>
              <a:gd name="T25" fmla="*/ 2147483647 h 1254"/>
              <a:gd name="T26" fmla="*/ 2147483647 w 870"/>
              <a:gd name="T27" fmla="*/ 2147483647 h 1254"/>
              <a:gd name="T28" fmla="*/ 2147483647 w 870"/>
              <a:gd name="T29" fmla="*/ 2147483647 h 1254"/>
              <a:gd name="T30" fmla="*/ 2147483647 w 870"/>
              <a:gd name="T31" fmla="*/ 2147483647 h 1254"/>
              <a:gd name="T32" fmla="*/ 2147483647 w 870"/>
              <a:gd name="T33" fmla="*/ 2147483647 h 1254"/>
              <a:gd name="T34" fmla="*/ 2147483647 w 870"/>
              <a:gd name="T35" fmla="*/ 2147483647 h 1254"/>
              <a:gd name="T36" fmla="*/ 2147483647 w 870"/>
              <a:gd name="T37" fmla="*/ 2147483647 h 1254"/>
              <a:gd name="T38" fmla="*/ 2147483647 w 870"/>
              <a:gd name="T39" fmla="*/ 2147483647 h 1254"/>
              <a:gd name="T40" fmla="*/ 2147483647 w 870"/>
              <a:gd name="T41" fmla="*/ 0 h 1254"/>
              <a:gd name="T42" fmla="*/ 2147483647 w 870"/>
              <a:gd name="T43" fmla="*/ 0 h 1254"/>
              <a:gd name="T44" fmla="*/ 2147483647 w 870"/>
              <a:gd name="T45" fmla="*/ 0 h 1254"/>
              <a:gd name="T46" fmla="*/ 2147483647 w 870"/>
              <a:gd name="T47" fmla="*/ 2147483647 h 1254"/>
              <a:gd name="T48" fmla="*/ 2147483647 w 870"/>
              <a:gd name="T49" fmla="*/ 2147483647 h 1254"/>
              <a:gd name="T50" fmla="*/ 0 w 870"/>
              <a:gd name="T51" fmla="*/ 2147483647 h 1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0"/>
              <a:gd name="T79" fmla="*/ 0 h 1254"/>
              <a:gd name="T80" fmla="*/ 870 w 870"/>
              <a:gd name="T81" fmla="*/ 1254 h 1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0" h="1254">
                <a:moveTo>
                  <a:pt x="0" y="126"/>
                </a:moveTo>
                <a:lnTo>
                  <a:pt x="0" y="1062"/>
                </a:lnTo>
                <a:lnTo>
                  <a:pt x="78" y="1092"/>
                </a:lnTo>
                <a:lnTo>
                  <a:pt x="60" y="1104"/>
                </a:lnTo>
                <a:lnTo>
                  <a:pt x="378" y="1224"/>
                </a:lnTo>
                <a:lnTo>
                  <a:pt x="414" y="1218"/>
                </a:lnTo>
                <a:lnTo>
                  <a:pt x="426" y="1242"/>
                </a:lnTo>
                <a:lnTo>
                  <a:pt x="468" y="1248"/>
                </a:lnTo>
                <a:lnTo>
                  <a:pt x="492" y="1254"/>
                </a:lnTo>
                <a:lnTo>
                  <a:pt x="870" y="918"/>
                </a:lnTo>
                <a:lnTo>
                  <a:pt x="852" y="888"/>
                </a:lnTo>
                <a:lnTo>
                  <a:pt x="816" y="870"/>
                </a:lnTo>
                <a:lnTo>
                  <a:pt x="774" y="858"/>
                </a:lnTo>
                <a:lnTo>
                  <a:pt x="774" y="192"/>
                </a:lnTo>
                <a:lnTo>
                  <a:pt x="768" y="168"/>
                </a:lnTo>
                <a:lnTo>
                  <a:pt x="780" y="144"/>
                </a:lnTo>
                <a:lnTo>
                  <a:pt x="768" y="114"/>
                </a:lnTo>
                <a:lnTo>
                  <a:pt x="774" y="36"/>
                </a:lnTo>
                <a:lnTo>
                  <a:pt x="738" y="18"/>
                </a:lnTo>
                <a:lnTo>
                  <a:pt x="678" y="6"/>
                </a:lnTo>
                <a:lnTo>
                  <a:pt x="606" y="0"/>
                </a:lnTo>
                <a:lnTo>
                  <a:pt x="516" y="0"/>
                </a:lnTo>
                <a:lnTo>
                  <a:pt x="468" y="0"/>
                </a:lnTo>
                <a:lnTo>
                  <a:pt x="420" y="6"/>
                </a:lnTo>
                <a:lnTo>
                  <a:pt x="384" y="18"/>
                </a:lnTo>
                <a:lnTo>
                  <a:pt x="0" y="126"/>
                </a:lnTo>
                <a:close/>
              </a:path>
            </a:pathLst>
          </a:custGeom>
          <a:blipFill dpi="0" rotWithShape="0">
            <a:blip r:embed="rId4" cstate="print"/>
            <a:srcRect/>
            <a:stretch>
              <a:fillRect/>
            </a:stretch>
          </a:blipFill>
          <a:ln w="12700" cap="flat" cmpd="sng">
            <a:noFill/>
            <a:prstDash val="solid"/>
            <a:round/>
            <a:headEnd/>
            <a:tailEnd/>
          </a:ln>
        </p:spPr>
        <p:txBody>
          <a:bodyPr/>
          <a:lstStyle/>
          <a:p>
            <a:endParaRPr lang="en-US" sz="1600">
              <a:solidFill>
                <a:srgbClr val="000000"/>
              </a:solidFill>
            </a:endParaRPr>
          </a:p>
        </p:txBody>
      </p:sp>
      <p:grpSp>
        <p:nvGrpSpPr>
          <p:cNvPr id="2" name="Group 31"/>
          <p:cNvGrpSpPr>
            <a:grpSpLocks noChangeAspect="1"/>
          </p:cNvGrpSpPr>
          <p:nvPr/>
        </p:nvGrpSpPr>
        <p:grpSpPr>
          <a:xfrm>
            <a:off x="741454" y="3395451"/>
            <a:ext cx="7528164" cy="2754075"/>
            <a:chOff x="179388" y="3429000"/>
            <a:chExt cx="8856662" cy="3240088"/>
          </a:xfrm>
        </p:grpSpPr>
        <p:sp>
          <p:nvSpPr>
            <p:cNvPr id="24601" name="AutoShape 33"/>
            <p:cNvSpPr>
              <a:spLocks noChangeArrowheads="1"/>
            </p:cNvSpPr>
            <p:nvPr/>
          </p:nvSpPr>
          <p:spPr bwMode="gray">
            <a:xfrm>
              <a:off x="179388" y="5114925"/>
              <a:ext cx="8856662" cy="1554163"/>
            </a:xfrm>
            <a:prstGeom prst="roundRect">
              <a:avLst>
                <a:gd name="adj" fmla="val 9634"/>
              </a:avLst>
            </a:prstGeom>
            <a:gradFill rotWithShape="1">
              <a:gsLst>
                <a:gs pos="0">
                  <a:schemeClr val="bg1"/>
                </a:gs>
                <a:gs pos="100000">
                  <a:schemeClr val="bg2"/>
                </a:gs>
              </a:gsLst>
              <a:lin ang="2700000" scaled="1"/>
            </a:gradFill>
            <a:ln w="12700" algn="ctr">
              <a:noFill/>
              <a:round/>
              <a:headEnd/>
              <a:tailEnd/>
            </a:ln>
            <a:effectLst>
              <a:prstShdw prst="shdw17" dist="17961" dir="2700000">
                <a:srgbClr val="777777"/>
              </a:prstShdw>
            </a:effectLst>
          </p:spPr>
          <p:txBody>
            <a:bodyPr wrap="none" lIns="0" tIns="0" rIns="0" bIns="0" anchor="b"/>
            <a:lstStyle/>
            <a:p>
              <a:endParaRPr lang="en-US" sz="1400" b="1">
                <a:solidFill>
                  <a:srgbClr val="000000"/>
                </a:solidFill>
                <a:cs typeface="Arial" charset="0"/>
              </a:endParaRPr>
            </a:p>
          </p:txBody>
        </p:sp>
        <p:sp>
          <p:nvSpPr>
            <p:cNvPr id="24602" name="AutoShape 33"/>
            <p:cNvSpPr>
              <a:spLocks noChangeArrowheads="1"/>
            </p:cNvSpPr>
            <p:nvPr/>
          </p:nvSpPr>
          <p:spPr bwMode="gray">
            <a:xfrm>
              <a:off x="179388" y="3429000"/>
              <a:ext cx="8856662" cy="1554163"/>
            </a:xfrm>
            <a:prstGeom prst="roundRect">
              <a:avLst>
                <a:gd name="adj" fmla="val 9634"/>
              </a:avLst>
            </a:prstGeom>
            <a:gradFill rotWithShape="1">
              <a:gsLst>
                <a:gs pos="0">
                  <a:schemeClr val="bg1"/>
                </a:gs>
                <a:gs pos="100000">
                  <a:schemeClr val="bg2"/>
                </a:gs>
              </a:gsLst>
              <a:lin ang="2700000" scaled="1"/>
            </a:gradFill>
            <a:ln w="12700" algn="ctr">
              <a:noFill/>
              <a:round/>
              <a:headEnd/>
              <a:tailEnd/>
            </a:ln>
            <a:effectLst>
              <a:prstShdw prst="shdw17" dist="17961" dir="2700000">
                <a:srgbClr val="777777"/>
              </a:prstShdw>
            </a:effectLst>
          </p:spPr>
          <p:txBody>
            <a:bodyPr wrap="none" lIns="0" tIns="0" rIns="0" bIns="0" anchor="b"/>
            <a:lstStyle/>
            <a:p>
              <a:endParaRPr lang="en-US" sz="1400" b="1">
                <a:solidFill>
                  <a:srgbClr val="000000"/>
                </a:solidFill>
                <a:cs typeface="Arial" charset="0"/>
              </a:endParaRPr>
            </a:p>
          </p:txBody>
        </p:sp>
        <p:sp>
          <p:nvSpPr>
            <p:cNvPr id="9" name="Rectangle 30"/>
            <p:cNvSpPr>
              <a:spLocks noChangeArrowheads="1"/>
            </p:cNvSpPr>
            <p:nvPr/>
          </p:nvSpPr>
          <p:spPr bwMode="auto">
            <a:xfrm>
              <a:off x="2617788" y="5357813"/>
              <a:ext cx="1395412" cy="296862"/>
            </a:xfrm>
            <a:prstGeom prst="rect">
              <a:avLst/>
            </a:prstGeom>
            <a:solidFill>
              <a:srgbClr val="5C81AA"/>
            </a:solidFill>
            <a:ln w="9525">
              <a:noFill/>
              <a:miter lim="800000"/>
              <a:headEnd/>
              <a:tailEnd/>
            </a:ln>
          </p:spPr>
          <p:txBody>
            <a:bodyPr lIns="36000" tIns="36000" rIns="36000" bIns="36000"/>
            <a:lstStyle/>
            <a:p>
              <a:pPr marL="192088" indent="-192088" eaLnBrk="0" hangingPunct="0">
                <a:buClr>
                  <a:srgbClr val="FFFFFF"/>
                </a:buClr>
                <a:defRPr/>
              </a:pPr>
              <a:r>
                <a:rPr lang="en-US" sz="1200" dirty="0">
                  <a:solidFill>
                    <a:srgbClr val="FFFFFF"/>
                  </a:solidFill>
                  <a:effectLst>
                    <a:outerShdw blurRad="38100" dist="38100" dir="2700000" algn="tl">
                      <a:srgbClr val="000000"/>
                    </a:outerShdw>
                  </a:effectLst>
                  <a:latin typeface="Arial" pitchFamily="34" charset="0"/>
                </a:rPr>
                <a:t>Development</a:t>
              </a:r>
            </a:p>
          </p:txBody>
        </p:sp>
        <p:sp>
          <p:nvSpPr>
            <p:cNvPr id="24604" name="Freeform 33" descr="Rechner Kopie"/>
            <p:cNvSpPr>
              <a:spLocks/>
            </p:cNvSpPr>
            <p:nvPr/>
          </p:nvSpPr>
          <p:spPr bwMode="auto">
            <a:xfrm>
              <a:off x="5499100" y="5845175"/>
              <a:ext cx="571500" cy="823913"/>
            </a:xfrm>
            <a:custGeom>
              <a:avLst/>
              <a:gdLst>
                <a:gd name="T0" fmla="*/ 0 w 870"/>
                <a:gd name="T1" fmla="*/ 2147483647 h 1254"/>
                <a:gd name="T2" fmla="*/ 0 w 870"/>
                <a:gd name="T3" fmla="*/ 2147483647 h 1254"/>
                <a:gd name="T4" fmla="*/ 2147483647 w 870"/>
                <a:gd name="T5" fmla="*/ 2147483647 h 1254"/>
                <a:gd name="T6" fmla="*/ 2147483647 w 870"/>
                <a:gd name="T7" fmla="*/ 2147483647 h 1254"/>
                <a:gd name="T8" fmla="*/ 2147483647 w 870"/>
                <a:gd name="T9" fmla="*/ 2147483647 h 1254"/>
                <a:gd name="T10" fmla="*/ 2147483647 w 870"/>
                <a:gd name="T11" fmla="*/ 2147483647 h 1254"/>
                <a:gd name="T12" fmla="*/ 2147483647 w 870"/>
                <a:gd name="T13" fmla="*/ 2147483647 h 1254"/>
                <a:gd name="T14" fmla="*/ 2147483647 w 870"/>
                <a:gd name="T15" fmla="*/ 2147483647 h 1254"/>
                <a:gd name="T16" fmla="*/ 2147483647 w 870"/>
                <a:gd name="T17" fmla="*/ 2147483647 h 1254"/>
                <a:gd name="T18" fmla="*/ 2147483647 w 870"/>
                <a:gd name="T19" fmla="*/ 2147483647 h 1254"/>
                <a:gd name="T20" fmla="*/ 2147483647 w 870"/>
                <a:gd name="T21" fmla="*/ 2147483647 h 1254"/>
                <a:gd name="T22" fmla="*/ 2147483647 w 870"/>
                <a:gd name="T23" fmla="*/ 2147483647 h 1254"/>
                <a:gd name="T24" fmla="*/ 2147483647 w 870"/>
                <a:gd name="T25" fmla="*/ 2147483647 h 1254"/>
                <a:gd name="T26" fmla="*/ 2147483647 w 870"/>
                <a:gd name="T27" fmla="*/ 2147483647 h 1254"/>
                <a:gd name="T28" fmla="*/ 2147483647 w 870"/>
                <a:gd name="T29" fmla="*/ 2147483647 h 1254"/>
                <a:gd name="T30" fmla="*/ 2147483647 w 870"/>
                <a:gd name="T31" fmla="*/ 2147483647 h 1254"/>
                <a:gd name="T32" fmla="*/ 2147483647 w 870"/>
                <a:gd name="T33" fmla="*/ 2147483647 h 1254"/>
                <a:gd name="T34" fmla="*/ 2147483647 w 870"/>
                <a:gd name="T35" fmla="*/ 2147483647 h 1254"/>
                <a:gd name="T36" fmla="*/ 2147483647 w 870"/>
                <a:gd name="T37" fmla="*/ 2147483647 h 1254"/>
                <a:gd name="T38" fmla="*/ 2147483647 w 870"/>
                <a:gd name="T39" fmla="*/ 2147483647 h 1254"/>
                <a:gd name="T40" fmla="*/ 2147483647 w 870"/>
                <a:gd name="T41" fmla="*/ 0 h 1254"/>
                <a:gd name="T42" fmla="*/ 2147483647 w 870"/>
                <a:gd name="T43" fmla="*/ 0 h 1254"/>
                <a:gd name="T44" fmla="*/ 2147483647 w 870"/>
                <a:gd name="T45" fmla="*/ 0 h 1254"/>
                <a:gd name="T46" fmla="*/ 2147483647 w 870"/>
                <a:gd name="T47" fmla="*/ 2147483647 h 1254"/>
                <a:gd name="T48" fmla="*/ 2147483647 w 870"/>
                <a:gd name="T49" fmla="*/ 2147483647 h 1254"/>
                <a:gd name="T50" fmla="*/ 0 w 870"/>
                <a:gd name="T51" fmla="*/ 2147483647 h 1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0"/>
                <a:gd name="T79" fmla="*/ 0 h 1254"/>
                <a:gd name="T80" fmla="*/ 870 w 870"/>
                <a:gd name="T81" fmla="*/ 1254 h 1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0" h="1254">
                  <a:moveTo>
                    <a:pt x="0" y="126"/>
                  </a:moveTo>
                  <a:lnTo>
                    <a:pt x="0" y="1062"/>
                  </a:lnTo>
                  <a:lnTo>
                    <a:pt x="78" y="1092"/>
                  </a:lnTo>
                  <a:lnTo>
                    <a:pt x="60" y="1104"/>
                  </a:lnTo>
                  <a:lnTo>
                    <a:pt x="378" y="1224"/>
                  </a:lnTo>
                  <a:lnTo>
                    <a:pt x="414" y="1218"/>
                  </a:lnTo>
                  <a:lnTo>
                    <a:pt x="426" y="1242"/>
                  </a:lnTo>
                  <a:lnTo>
                    <a:pt x="468" y="1248"/>
                  </a:lnTo>
                  <a:lnTo>
                    <a:pt x="492" y="1254"/>
                  </a:lnTo>
                  <a:lnTo>
                    <a:pt x="870" y="918"/>
                  </a:lnTo>
                  <a:lnTo>
                    <a:pt x="852" y="888"/>
                  </a:lnTo>
                  <a:lnTo>
                    <a:pt x="816" y="870"/>
                  </a:lnTo>
                  <a:lnTo>
                    <a:pt x="774" y="858"/>
                  </a:lnTo>
                  <a:lnTo>
                    <a:pt x="774" y="192"/>
                  </a:lnTo>
                  <a:lnTo>
                    <a:pt x="768" y="168"/>
                  </a:lnTo>
                  <a:lnTo>
                    <a:pt x="780" y="144"/>
                  </a:lnTo>
                  <a:lnTo>
                    <a:pt x="768" y="114"/>
                  </a:lnTo>
                  <a:lnTo>
                    <a:pt x="774" y="36"/>
                  </a:lnTo>
                  <a:lnTo>
                    <a:pt x="738" y="18"/>
                  </a:lnTo>
                  <a:lnTo>
                    <a:pt x="678" y="6"/>
                  </a:lnTo>
                  <a:lnTo>
                    <a:pt x="606" y="0"/>
                  </a:lnTo>
                  <a:lnTo>
                    <a:pt x="516" y="0"/>
                  </a:lnTo>
                  <a:lnTo>
                    <a:pt x="468" y="0"/>
                  </a:lnTo>
                  <a:lnTo>
                    <a:pt x="420" y="6"/>
                  </a:lnTo>
                  <a:lnTo>
                    <a:pt x="384" y="18"/>
                  </a:lnTo>
                  <a:lnTo>
                    <a:pt x="0" y="126"/>
                  </a:lnTo>
                  <a:close/>
                </a:path>
              </a:pathLst>
            </a:custGeom>
            <a:blipFill dpi="0" rotWithShape="0">
              <a:blip r:embed="rId5" cstate="print"/>
              <a:srcRect/>
              <a:stretch>
                <a:fillRect/>
              </a:stretch>
            </a:blipFill>
            <a:ln w="12700" cap="flat" cmpd="sng">
              <a:noFill/>
              <a:prstDash val="solid"/>
              <a:round/>
              <a:headEnd/>
              <a:tailEnd/>
            </a:ln>
          </p:spPr>
          <p:txBody>
            <a:bodyPr/>
            <a:lstStyle/>
            <a:p>
              <a:endParaRPr lang="en-US" sz="1600">
                <a:solidFill>
                  <a:srgbClr val="000000"/>
                </a:solidFill>
              </a:endParaRPr>
            </a:p>
          </p:txBody>
        </p:sp>
        <p:sp>
          <p:nvSpPr>
            <p:cNvPr id="24605" name="Freeform 34" descr="Rechner Kopie"/>
            <p:cNvSpPr>
              <a:spLocks/>
            </p:cNvSpPr>
            <p:nvPr/>
          </p:nvSpPr>
          <p:spPr bwMode="auto">
            <a:xfrm>
              <a:off x="7916863" y="5845175"/>
              <a:ext cx="571500" cy="823913"/>
            </a:xfrm>
            <a:custGeom>
              <a:avLst/>
              <a:gdLst>
                <a:gd name="T0" fmla="*/ 0 w 870"/>
                <a:gd name="T1" fmla="*/ 2147483647 h 1254"/>
                <a:gd name="T2" fmla="*/ 0 w 870"/>
                <a:gd name="T3" fmla="*/ 2147483647 h 1254"/>
                <a:gd name="T4" fmla="*/ 2147483647 w 870"/>
                <a:gd name="T5" fmla="*/ 2147483647 h 1254"/>
                <a:gd name="T6" fmla="*/ 2147483647 w 870"/>
                <a:gd name="T7" fmla="*/ 2147483647 h 1254"/>
                <a:gd name="T8" fmla="*/ 2147483647 w 870"/>
                <a:gd name="T9" fmla="*/ 2147483647 h 1254"/>
                <a:gd name="T10" fmla="*/ 2147483647 w 870"/>
                <a:gd name="T11" fmla="*/ 2147483647 h 1254"/>
                <a:gd name="T12" fmla="*/ 2147483647 w 870"/>
                <a:gd name="T13" fmla="*/ 2147483647 h 1254"/>
                <a:gd name="T14" fmla="*/ 2147483647 w 870"/>
                <a:gd name="T15" fmla="*/ 2147483647 h 1254"/>
                <a:gd name="T16" fmla="*/ 2147483647 w 870"/>
                <a:gd name="T17" fmla="*/ 2147483647 h 1254"/>
                <a:gd name="T18" fmla="*/ 2147483647 w 870"/>
                <a:gd name="T19" fmla="*/ 2147483647 h 1254"/>
                <a:gd name="T20" fmla="*/ 2147483647 w 870"/>
                <a:gd name="T21" fmla="*/ 2147483647 h 1254"/>
                <a:gd name="T22" fmla="*/ 2147483647 w 870"/>
                <a:gd name="T23" fmla="*/ 2147483647 h 1254"/>
                <a:gd name="T24" fmla="*/ 2147483647 w 870"/>
                <a:gd name="T25" fmla="*/ 2147483647 h 1254"/>
                <a:gd name="T26" fmla="*/ 2147483647 w 870"/>
                <a:gd name="T27" fmla="*/ 2147483647 h 1254"/>
                <a:gd name="T28" fmla="*/ 2147483647 w 870"/>
                <a:gd name="T29" fmla="*/ 2147483647 h 1254"/>
                <a:gd name="T30" fmla="*/ 2147483647 w 870"/>
                <a:gd name="T31" fmla="*/ 2147483647 h 1254"/>
                <a:gd name="T32" fmla="*/ 2147483647 w 870"/>
                <a:gd name="T33" fmla="*/ 2147483647 h 1254"/>
                <a:gd name="T34" fmla="*/ 2147483647 w 870"/>
                <a:gd name="T35" fmla="*/ 2147483647 h 1254"/>
                <a:gd name="T36" fmla="*/ 2147483647 w 870"/>
                <a:gd name="T37" fmla="*/ 2147483647 h 1254"/>
                <a:gd name="T38" fmla="*/ 2147483647 w 870"/>
                <a:gd name="T39" fmla="*/ 2147483647 h 1254"/>
                <a:gd name="T40" fmla="*/ 2147483647 w 870"/>
                <a:gd name="T41" fmla="*/ 0 h 1254"/>
                <a:gd name="T42" fmla="*/ 2147483647 w 870"/>
                <a:gd name="T43" fmla="*/ 0 h 1254"/>
                <a:gd name="T44" fmla="*/ 2147483647 w 870"/>
                <a:gd name="T45" fmla="*/ 0 h 1254"/>
                <a:gd name="T46" fmla="*/ 2147483647 w 870"/>
                <a:gd name="T47" fmla="*/ 2147483647 h 1254"/>
                <a:gd name="T48" fmla="*/ 2147483647 w 870"/>
                <a:gd name="T49" fmla="*/ 2147483647 h 1254"/>
                <a:gd name="T50" fmla="*/ 0 w 870"/>
                <a:gd name="T51" fmla="*/ 2147483647 h 1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0"/>
                <a:gd name="T79" fmla="*/ 0 h 1254"/>
                <a:gd name="T80" fmla="*/ 870 w 870"/>
                <a:gd name="T81" fmla="*/ 1254 h 1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0" h="1254">
                  <a:moveTo>
                    <a:pt x="0" y="126"/>
                  </a:moveTo>
                  <a:lnTo>
                    <a:pt x="0" y="1062"/>
                  </a:lnTo>
                  <a:lnTo>
                    <a:pt x="78" y="1092"/>
                  </a:lnTo>
                  <a:lnTo>
                    <a:pt x="60" y="1104"/>
                  </a:lnTo>
                  <a:lnTo>
                    <a:pt x="378" y="1224"/>
                  </a:lnTo>
                  <a:lnTo>
                    <a:pt x="414" y="1218"/>
                  </a:lnTo>
                  <a:lnTo>
                    <a:pt x="426" y="1242"/>
                  </a:lnTo>
                  <a:lnTo>
                    <a:pt x="468" y="1248"/>
                  </a:lnTo>
                  <a:lnTo>
                    <a:pt x="492" y="1254"/>
                  </a:lnTo>
                  <a:lnTo>
                    <a:pt x="870" y="918"/>
                  </a:lnTo>
                  <a:lnTo>
                    <a:pt x="852" y="888"/>
                  </a:lnTo>
                  <a:lnTo>
                    <a:pt x="816" y="870"/>
                  </a:lnTo>
                  <a:lnTo>
                    <a:pt x="774" y="858"/>
                  </a:lnTo>
                  <a:lnTo>
                    <a:pt x="774" y="192"/>
                  </a:lnTo>
                  <a:lnTo>
                    <a:pt x="768" y="168"/>
                  </a:lnTo>
                  <a:lnTo>
                    <a:pt x="780" y="144"/>
                  </a:lnTo>
                  <a:lnTo>
                    <a:pt x="768" y="114"/>
                  </a:lnTo>
                  <a:lnTo>
                    <a:pt x="774" y="36"/>
                  </a:lnTo>
                  <a:lnTo>
                    <a:pt x="738" y="18"/>
                  </a:lnTo>
                  <a:lnTo>
                    <a:pt x="678" y="6"/>
                  </a:lnTo>
                  <a:lnTo>
                    <a:pt x="606" y="0"/>
                  </a:lnTo>
                  <a:lnTo>
                    <a:pt x="516" y="0"/>
                  </a:lnTo>
                  <a:lnTo>
                    <a:pt x="468" y="0"/>
                  </a:lnTo>
                  <a:lnTo>
                    <a:pt x="420" y="6"/>
                  </a:lnTo>
                  <a:lnTo>
                    <a:pt x="384" y="18"/>
                  </a:lnTo>
                  <a:lnTo>
                    <a:pt x="0" y="126"/>
                  </a:lnTo>
                  <a:close/>
                </a:path>
              </a:pathLst>
            </a:custGeom>
            <a:blipFill dpi="0" rotWithShape="0">
              <a:blip r:embed="rId5" cstate="print"/>
              <a:srcRect/>
              <a:stretch>
                <a:fillRect/>
              </a:stretch>
            </a:blipFill>
            <a:ln w="12700" cap="flat" cmpd="sng">
              <a:noFill/>
              <a:prstDash val="solid"/>
              <a:round/>
              <a:headEnd/>
              <a:tailEnd/>
            </a:ln>
          </p:spPr>
          <p:txBody>
            <a:bodyPr/>
            <a:lstStyle/>
            <a:p>
              <a:endParaRPr lang="en-US" sz="1600">
                <a:solidFill>
                  <a:srgbClr val="000000"/>
                </a:solidFill>
              </a:endParaRPr>
            </a:p>
          </p:txBody>
        </p:sp>
        <p:sp>
          <p:nvSpPr>
            <p:cNvPr id="24606" name="Freeform 35" descr="Rechner Kopie"/>
            <p:cNvSpPr>
              <a:spLocks/>
            </p:cNvSpPr>
            <p:nvPr/>
          </p:nvSpPr>
          <p:spPr bwMode="auto">
            <a:xfrm>
              <a:off x="3081338" y="5845175"/>
              <a:ext cx="571500" cy="823913"/>
            </a:xfrm>
            <a:custGeom>
              <a:avLst/>
              <a:gdLst>
                <a:gd name="T0" fmla="*/ 0 w 870"/>
                <a:gd name="T1" fmla="*/ 2147483647 h 1254"/>
                <a:gd name="T2" fmla="*/ 0 w 870"/>
                <a:gd name="T3" fmla="*/ 2147483647 h 1254"/>
                <a:gd name="T4" fmla="*/ 2147483647 w 870"/>
                <a:gd name="T5" fmla="*/ 2147483647 h 1254"/>
                <a:gd name="T6" fmla="*/ 2147483647 w 870"/>
                <a:gd name="T7" fmla="*/ 2147483647 h 1254"/>
                <a:gd name="T8" fmla="*/ 2147483647 w 870"/>
                <a:gd name="T9" fmla="*/ 2147483647 h 1254"/>
                <a:gd name="T10" fmla="*/ 2147483647 w 870"/>
                <a:gd name="T11" fmla="*/ 2147483647 h 1254"/>
                <a:gd name="T12" fmla="*/ 2147483647 w 870"/>
                <a:gd name="T13" fmla="*/ 2147483647 h 1254"/>
                <a:gd name="T14" fmla="*/ 2147483647 w 870"/>
                <a:gd name="T15" fmla="*/ 2147483647 h 1254"/>
                <a:gd name="T16" fmla="*/ 2147483647 w 870"/>
                <a:gd name="T17" fmla="*/ 2147483647 h 1254"/>
                <a:gd name="T18" fmla="*/ 2147483647 w 870"/>
                <a:gd name="T19" fmla="*/ 2147483647 h 1254"/>
                <a:gd name="T20" fmla="*/ 2147483647 w 870"/>
                <a:gd name="T21" fmla="*/ 2147483647 h 1254"/>
                <a:gd name="T22" fmla="*/ 2147483647 w 870"/>
                <a:gd name="T23" fmla="*/ 2147483647 h 1254"/>
                <a:gd name="T24" fmla="*/ 2147483647 w 870"/>
                <a:gd name="T25" fmla="*/ 2147483647 h 1254"/>
                <a:gd name="T26" fmla="*/ 2147483647 w 870"/>
                <a:gd name="T27" fmla="*/ 2147483647 h 1254"/>
                <a:gd name="T28" fmla="*/ 2147483647 w 870"/>
                <a:gd name="T29" fmla="*/ 2147483647 h 1254"/>
                <a:gd name="T30" fmla="*/ 2147483647 w 870"/>
                <a:gd name="T31" fmla="*/ 2147483647 h 1254"/>
                <a:gd name="T32" fmla="*/ 2147483647 w 870"/>
                <a:gd name="T33" fmla="*/ 2147483647 h 1254"/>
                <a:gd name="T34" fmla="*/ 2147483647 w 870"/>
                <a:gd name="T35" fmla="*/ 2147483647 h 1254"/>
                <a:gd name="T36" fmla="*/ 2147483647 w 870"/>
                <a:gd name="T37" fmla="*/ 2147483647 h 1254"/>
                <a:gd name="T38" fmla="*/ 2147483647 w 870"/>
                <a:gd name="T39" fmla="*/ 2147483647 h 1254"/>
                <a:gd name="T40" fmla="*/ 2147483647 w 870"/>
                <a:gd name="T41" fmla="*/ 0 h 1254"/>
                <a:gd name="T42" fmla="*/ 2147483647 w 870"/>
                <a:gd name="T43" fmla="*/ 0 h 1254"/>
                <a:gd name="T44" fmla="*/ 2147483647 w 870"/>
                <a:gd name="T45" fmla="*/ 0 h 1254"/>
                <a:gd name="T46" fmla="*/ 2147483647 w 870"/>
                <a:gd name="T47" fmla="*/ 2147483647 h 1254"/>
                <a:gd name="T48" fmla="*/ 2147483647 w 870"/>
                <a:gd name="T49" fmla="*/ 2147483647 h 1254"/>
                <a:gd name="T50" fmla="*/ 0 w 870"/>
                <a:gd name="T51" fmla="*/ 2147483647 h 1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0"/>
                <a:gd name="T79" fmla="*/ 0 h 1254"/>
                <a:gd name="T80" fmla="*/ 870 w 870"/>
                <a:gd name="T81" fmla="*/ 1254 h 1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0" h="1254">
                  <a:moveTo>
                    <a:pt x="0" y="126"/>
                  </a:moveTo>
                  <a:lnTo>
                    <a:pt x="0" y="1062"/>
                  </a:lnTo>
                  <a:lnTo>
                    <a:pt x="78" y="1092"/>
                  </a:lnTo>
                  <a:lnTo>
                    <a:pt x="60" y="1104"/>
                  </a:lnTo>
                  <a:lnTo>
                    <a:pt x="378" y="1224"/>
                  </a:lnTo>
                  <a:lnTo>
                    <a:pt x="414" y="1218"/>
                  </a:lnTo>
                  <a:lnTo>
                    <a:pt x="426" y="1242"/>
                  </a:lnTo>
                  <a:lnTo>
                    <a:pt x="468" y="1248"/>
                  </a:lnTo>
                  <a:lnTo>
                    <a:pt x="492" y="1254"/>
                  </a:lnTo>
                  <a:lnTo>
                    <a:pt x="870" y="918"/>
                  </a:lnTo>
                  <a:lnTo>
                    <a:pt x="852" y="888"/>
                  </a:lnTo>
                  <a:lnTo>
                    <a:pt x="816" y="870"/>
                  </a:lnTo>
                  <a:lnTo>
                    <a:pt x="774" y="858"/>
                  </a:lnTo>
                  <a:lnTo>
                    <a:pt x="774" y="192"/>
                  </a:lnTo>
                  <a:lnTo>
                    <a:pt x="768" y="168"/>
                  </a:lnTo>
                  <a:lnTo>
                    <a:pt x="780" y="144"/>
                  </a:lnTo>
                  <a:lnTo>
                    <a:pt x="768" y="114"/>
                  </a:lnTo>
                  <a:lnTo>
                    <a:pt x="774" y="36"/>
                  </a:lnTo>
                  <a:lnTo>
                    <a:pt x="738" y="18"/>
                  </a:lnTo>
                  <a:lnTo>
                    <a:pt x="678" y="6"/>
                  </a:lnTo>
                  <a:lnTo>
                    <a:pt x="606" y="0"/>
                  </a:lnTo>
                  <a:lnTo>
                    <a:pt x="516" y="0"/>
                  </a:lnTo>
                  <a:lnTo>
                    <a:pt x="468" y="0"/>
                  </a:lnTo>
                  <a:lnTo>
                    <a:pt x="420" y="6"/>
                  </a:lnTo>
                  <a:lnTo>
                    <a:pt x="384" y="18"/>
                  </a:lnTo>
                  <a:lnTo>
                    <a:pt x="0" y="126"/>
                  </a:lnTo>
                  <a:close/>
                </a:path>
              </a:pathLst>
            </a:custGeom>
            <a:blipFill dpi="0" rotWithShape="0">
              <a:blip r:embed="rId5" cstate="print"/>
              <a:srcRect/>
              <a:stretch>
                <a:fillRect/>
              </a:stretch>
            </a:blipFill>
            <a:ln w="12700" cap="flat" cmpd="sng">
              <a:noFill/>
              <a:prstDash val="solid"/>
              <a:round/>
              <a:headEnd/>
              <a:tailEnd/>
            </a:ln>
          </p:spPr>
          <p:txBody>
            <a:bodyPr/>
            <a:lstStyle/>
            <a:p>
              <a:endParaRPr lang="en-US" sz="1600">
                <a:solidFill>
                  <a:srgbClr val="000000"/>
                </a:solidFill>
              </a:endParaRPr>
            </a:p>
          </p:txBody>
        </p:sp>
        <p:sp>
          <p:nvSpPr>
            <p:cNvPr id="24607" name="Line 36"/>
            <p:cNvSpPr>
              <a:spLocks noChangeShapeType="1"/>
            </p:cNvSpPr>
            <p:nvPr/>
          </p:nvSpPr>
          <p:spPr bwMode="auto">
            <a:xfrm>
              <a:off x="3800475" y="6267450"/>
              <a:ext cx="1584325" cy="0"/>
            </a:xfrm>
            <a:prstGeom prst="line">
              <a:avLst/>
            </a:prstGeom>
            <a:noFill/>
            <a:ln w="19050">
              <a:solidFill>
                <a:schemeClr val="tx1"/>
              </a:solidFill>
              <a:round/>
              <a:headEnd/>
              <a:tailEnd type="triangle" w="med" len="med"/>
            </a:ln>
          </p:spPr>
          <p:txBody>
            <a:bodyPr/>
            <a:lstStyle/>
            <a:p>
              <a:endParaRPr lang="en-US" sz="1600">
                <a:solidFill>
                  <a:srgbClr val="000000"/>
                </a:solidFill>
              </a:endParaRPr>
            </a:p>
          </p:txBody>
        </p:sp>
        <p:sp>
          <p:nvSpPr>
            <p:cNvPr id="24608" name="Freeform 37"/>
            <p:cNvSpPr>
              <a:spLocks/>
            </p:cNvSpPr>
            <p:nvPr/>
          </p:nvSpPr>
          <p:spPr bwMode="auto">
            <a:xfrm>
              <a:off x="4530725" y="5738813"/>
              <a:ext cx="3271838" cy="528637"/>
            </a:xfrm>
            <a:custGeom>
              <a:avLst/>
              <a:gdLst>
                <a:gd name="T0" fmla="*/ 0 w 2061"/>
                <a:gd name="T1" fmla="*/ 2147483647 h 333"/>
                <a:gd name="T2" fmla="*/ 0 w 2061"/>
                <a:gd name="T3" fmla="*/ 0 h 333"/>
                <a:gd name="T4" fmla="*/ 2147483647 w 2061"/>
                <a:gd name="T5" fmla="*/ 0 h 333"/>
                <a:gd name="T6" fmla="*/ 2147483647 w 2061"/>
                <a:gd name="T7" fmla="*/ 2147483647 h 333"/>
                <a:gd name="T8" fmla="*/ 2147483647 w 2061"/>
                <a:gd name="T9" fmla="*/ 2147483647 h 333"/>
                <a:gd name="T10" fmla="*/ 0 60000 65536"/>
                <a:gd name="T11" fmla="*/ 0 60000 65536"/>
                <a:gd name="T12" fmla="*/ 0 60000 65536"/>
                <a:gd name="T13" fmla="*/ 0 60000 65536"/>
                <a:gd name="T14" fmla="*/ 0 60000 65536"/>
                <a:gd name="T15" fmla="*/ 0 w 2061"/>
                <a:gd name="T16" fmla="*/ 0 h 333"/>
                <a:gd name="T17" fmla="*/ 2061 w 2061"/>
                <a:gd name="T18" fmla="*/ 333 h 333"/>
              </a:gdLst>
              <a:ahLst/>
              <a:cxnLst>
                <a:cxn ang="T10">
                  <a:pos x="T0" y="T1"/>
                </a:cxn>
                <a:cxn ang="T11">
                  <a:pos x="T2" y="T3"/>
                </a:cxn>
                <a:cxn ang="T12">
                  <a:pos x="T4" y="T5"/>
                </a:cxn>
                <a:cxn ang="T13">
                  <a:pos x="T6" y="T7"/>
                </a:cxn>
                <a:cxn ang="T14">
                  <a:pos x="T8" y="T9"/>
                </a:cxn>
              </a:cxnLst>
              <a:rect l="T15" t="T16" r="T17" b="T18"/>
              <a:pathLst>
                <a:path w="2061" h="333">
                  <a:moveTo>
                    <a:pt x="0" y="333"/>
                  </a:moveTo>
                  <a:lnTo>
                    <a:pt x="0" y="0"/>
                  </a:lnTo>
                  <a:lnTo>
                    <a:pt x="1549" y="0"/>
                  </a:lnTo>
                  <a:lnTo>
                    <a:pt x="1549" y="333"/>
                  </a:lnTo>
                  <a:lnTo>
                    <a:pt x="2061" y="333"/>
                  </a:lnTo>
                </a:path>
              </a:pathLst>
            </a:custGeom>
            <a:noFill/>
            <a:ln w="19050" cap="flat" cmpd="sng">
              <a:solidFill>
                <a:schemeClr val="tx1"/>
              </a:solidFill>
              <a:prstDash val="solid"/>
              <a:round/>
              <a:headEnd type="none" w="med" len="med"/>
              <a:tailEnd type="triangle" w="med" len="med"/>
            </a:ln>
          </p:spPr>
          <p:txBody>
            <a:bodyPr/>
            <a:lstStyle/>
            <a:p>
              <a:endParaRPr lang="en-US" sz="1600">
                <a:solidFill>
                  <a:srgbClr val="000000"/>
                </a:solidFill>
              </a:endParaRPr>
            </a:p>
          </p:txBody>
        </p:sp>
        <p:sp>
          <p:nvSpPr>
            <p:cNvPr id="24609" name="Rectangle 46"/>
            <p:cNvSpPr>
              <a:spLocks noChangeArrowheads="1"/>
            </p:cNvSpPr>
            <p:nvPr/>
          </p:nvSpPr>
          <p:spPr bwMode="gray">
            <a:xfrm>
              <a:off x="250825" y="3500438"/>
              <a:ext cx="3890963" cy="317500"/>
            </a:xfrm>
            <a:prstGeom prst="rect">
              <a:avLst/>
            </a:prstGeom>
            <a:noFill/>
            <a:ln w="12700" algn="ctr">
              <a:noFill/>
              <a:miter lim="800000"/>
              <a:headEnd/>
              <a:tailEnd/>
            </a:ln>
          </p:spPr>
          <p:txBody>
            <a:bodyPr lIns="0" tIns="0" rIns="0" bIns="0"/>
            <a:lstStyle/>
            <a:p>
              <a:pPr marL="184150" lvl="1" indent="-182563">
                <a:spcBef>
                  <a:spcPct val="25000"/>
                </a:spcBef>
                <a:buClr>
                  <a:srgbClr val="F0AB00"/>
                </a:buClr>
                <a:buFont typeface="wingdings"/>
                <a:buNone/>
              </a:pPr>
              <a:r>
                <a:rPr lang="en-US" altLang="ja-JP" sz="1200" dirty="0">
                  <a:solidFill>
                    <a:srgbClr val="000000"/>
                  </a:solidFill>
                  <a:ea typeface="MS PGothic" charset="-128"/>
                </a:rPr>
                <a:t>SAP BusinessObjects</a:t>
              </a:r>
            </a:p>
          </p:txBody>
        </p:sp>
        <p:sp>
          <p:nvSpPr>
            <p:cNvPr id="24610" name="Rectangle 47"/>
            <p:cNvSpPr>
              <a:spLocks noChangeArrowheads="1"/>
            </p:cNvSpPr>
            <p:nvPr/>
          </p:nvSpPr>
          <p:spPr bwMode="gray">
            <a:xfrm>
              <a:off x="250825" y="5199063"/>
              <a:ext cx="2160588" cy="1325562"/>
            </a:xfrm>
            <a:prstGeom prst="rect">
              <a:avLst/>
            </a:prstGeom>
            <a:noFill/>
            <a:ln w="12700" algn="ctr">
              <a:noFill/>
              <a:miter lim="800000"/>
              <a:headEnd/>
              <a:tailEnd/>
            </a:ln>
          </p:spPr>
          <p:txBody>
            <a:bodyPr lIns="0" tIns="0" rIns="0" bIns="0"/>
            <a:lstStyle/>
            <a:p>
              <a:pPr marL="184150" lvl="1" indent="-182563">
                <a:spcBef>
                  <a:spcPct val="25000"/>
                </a:spcBef>
                <a:buClr>
                  <a:srgbClr val="F0AB00"/>
                </a:buClr>
                <a:buFont typeface="wingdings"/>
                <a:buNone/>
              </a:pPr>
              <a:r>
                <a:rPr lang="en-US" altLang="ja-JP" sz="1200" dirty="0">
                  <a:solidFill>
                    <a:srgbClr val="000000"/>
                  </a:solidFill>
                  <a:ea typeface="MS PGothic" charset="-128"/>
                </a:rPr>
                <a:t>SAP Business Warehouse</a:t>
              </a:r>
            </a:p>
          </p:txBody>
        </p:sp>
        <p:pic>
          <p:nvPicPr>
            <p:cNvPr id="24611" name="Picture 31" descr="gear"/>
            <p:cNvPicPr>
              <a:picLocks noChangeAspect="1" noChangeArrowheads="1"/>
            </p:cNvPicPr>
            <p:nvPr/>
          </p:nvPicPr>
          <p:blipFill>
            <a:blip r:embed="rId6" cstate="print"/>
            <a:srcRect/>
            <a:stretch>
              <a:fillRect/>
            </a:stretch>
          </p:blipFill>
          <p:spPr bwMode="auto">
            <a:xfrm>
              <a:off x="3379788" y="6267450"/>
              <a:ext cx="420687" cy="307975"/>
            </a:xfrm>
            <a:prstGeom prst="rect">
              <a:avLst/>
            </a:prstGeom>
            <a:noFill/>
            <a:ln w="9525">
              <a:noFill/>
              <a:miter lim="800000"/>
              <a:headEnd/>
              <a:tailEnd/>
            </a:ln>
          </p:spPr>
        </p:pic>
        <p:sp>
          <p:nvSpPr>
            <p:cNvPr id="38" name="Rectangle 30"/>
            <p:cNvSpPr>
              <a:spLocks noChangeArrowheads="1"/>
            </p:cNvSpPr>
            <p:nvPr/>
          </p:nvSpPr>
          <p:spPr bwMode="auto">
            <a:xfrm>
              <a:off x="5033963" y="5357813"/>
              <a:ext cx="1395412" cy="296862"/>
            </a:xfrm>
            <a:prstGeom prst="rect">
              <a:avLst/>
            </a:prstGeom>
            <a:solidFill>
              <a:srgbClr val="5C81AA"/>
            </a:solidFill>
            <a:ln w="9525">
              <a:noFill/>
              <a:miter lim="800000"/>
              <a:headEnd/>
              <a:tailEnd/>
            </a:ln>
          </p:spPr>
          <p:txBody>
            <a:bodyPr lIns="36000" tIns="36000" rIns="36000" bIns="36000"/>
            <a:lstStyle/>
            <a:p>
              <a:pPr marL="192088" indent="-192088" eaLnBrk="0" hangingPunct="0">
                <a:buClr>
                  <a:srgbClr val="FFFFFF"/>
                </a:buClr>
                <a:defRPr/>
              </a:pPr>
              <a:r>
                <a:rPr lang="en-US" sz="1200" dirty="0">
                  <a:solidFill>
                    <a:srgbClr val="FFFFFF"/>
                  </a:solidFill>
                  <a:effectLst>
                    <a:outerShdw blurRad="38100" dist="38100" dir="2700000" algn="tl">
                      <a:srgbClr val="000000"/>
                    </a:outerShdw>
                  </a:effectLst>
                  <a:latin typeface="Arial" pitchFamily="34" charset="0"/>
                </a:rPr>
                <a:t>QA</a:t>
              </a:r>
            </a:p>
          </p:txBody>
        </p:sp>
        <p:sp>
          <p:nvSpPr>
            <p:cNvPr id="39" name="Rectangle 30"/>
            <p:cNvSpPr>
              <a:spLocks noChangeArrowheads="1"/>
            </p:cNvSpPr>
            <p:nvPr/>
          </p:nvSpPr>
          <p:spPr bwMode="auto">
            <a:xfrm>
              <a:off x="7462838" y="5357813"/>
              <a:ext cx="1395412" cy="296862"/>
            </a:xfrm>
            <a:prstGeom prst="rect">
              <a:avLst/>
            </a:prstGeom>
            <a:solidFill>
              <a:srgbClr val="5C81AA"/>
            </a:solidFill>
            <a:ln w="9525">
              <a:noFill/>
              <a:miter lim="800000"/>
              <a:headEnd/>
              <a:tailEnd/>
            </a:ln>
          </p:spPr>
          <p:txBody>
            <a:bodyPr lIns="36000" tIns="36000" rIns="36000" bIns="36000"/>
            <a:lstStyle/>
            <a:p>
              <a:pPr marL="192088" indent="-192088" eaLnBrk="0" hangingPunct="0">
                <a:buClr>
                  <a:srgbClr val="FFFFFF"/>
                </a:buClr>
                <a:defRPr/>
              </a:pPr>
              <a:r>
                <a:rPr lang="en-US" sz="1200" dirty="0">
                  <a:solidFill>
                    <a:srgbClr val="FFFFFF"/>
                  </a:solidFill>
                  <a:effectLst>
                    <a:outerShdw blurRad="38100" dist="38100" dir="2700000" algn="tl">
                      <a:srgbClr val="000000"/>
                    </a:outerShdw>
                  </a:effectLst>
                  <a:latin typeface="Arial" pitchFamily="34" charset="0"/>
                </a:rPr>
                <a:t>Production</a:t>
              </a:r>
            </a:p>
          </p:txBody>
        </p:sp>
        <p:sp>
          <p:nvSpPr>
            <p:cNvPr id="40" name="Rectangle 30"/>
            <p:cNvSpPr>
              <a:spLocks noChangeArrowheads="1"/>
            </p:cNvSpPr>
            <p:nvPr/>
          </p:nvSpPr>
          <p:spPr bwMode="auto">
            <a:xfrm>
              <a:off x="2617788" y="3500438"/>
              <a:ext cx="1395412" cy="296862"/>
            </a:xfrm>
            <a:prstGeom prst="rect">
              <a:avLst/>
            </a:prstGeom>
            <a:solidFill>
              <a:srgbClr val="5C81AA"/>
            </a:solidFill>
            <a:ln w="9525">
              <a:noFill/>
              <a:miter lim="800000"/>
              <a:headEnd/>
              <a:tailEnd/>
            </a:ln>
          </p:spPr>
          <p:txBody>
            <a:bodyPr lIns="36000" tIns="36000" rIns="36000" bIns="36000"/>
            <a:lstStyle/>
            <a:p>
              <a:pPr marL="192088" indent="-192088" eaLnBrk="0" hangingPunct="0">
                <a:buClr>
                  <a:srgbClr val="FFFFFF"/>
                </a:buClr>
                <a:defRPr/>
              </a:pPr>
              <a:r>
                <a:rPr lang="en-US" sz="1200" dirty="0">
                  <a:solidFill>
                    <a:srgbClr val="FFFFFF"/>
                  </a:solidFill>
                  <a:effectLst>
                    <a:outerShdw blurRad="38100" dist="38100" dir="2700000" algn="tl">
                      <a:srgbClr val="000000"/>
                    </a:outerShdw>
                  </a:effectLst>
                  <a:latin typeface="Arial" pitchFamily="34" charset="0"/>
                </a:rPr>
                <a:t>Development</a:t>
              </a:r>
            </a:p>
          </p:txBody>
        </p:sp>
        <p:sp>
          <p:nvSpPr>
            <p:cNvPr id="24618" name="Freeform 33" descr="Rechner Kopie"/>
            <p:cNvSpPr>
              <a:spLocks/>
            </p:cNvSpPr>
            <p:nvPr/>
          </p:nvSpPr>
          <p:spPr bwMode="auto">
            <a:xfrm>
              <a:off x="5499100" y="3987800"/>
              <a:ext cx="571500" cy="823913"/>
            </a:xfrm>
            <a:custGeom>
              <a:avLst/>
              <a:gdLst>
                <a:gd name="T0" fmla="*/ 0 w 870"/>
                <a:gd name="T1" fmla="*/ 2147483647 h 1254"/>
                <a:gd name="T2" fmla="*/ 0 w 870"/>
                <a:gd name="T3" fmla="*/ 2147483647 h 1254"/>
                <a:gd name="T4" fmla="*/ 2147483647 w 870"/>
                <a:gd name="T5" fmla="*/ 2147483647 h 1254"/>
                <a:gd name="T6" fmla="*/ 2147483647 w 870"/>
                <a:gd name="T7" fmla="*/ 2147483647 h 1254"/>
                <a:gd name="T8" fmla="*/ 2147483647 w 870"/>
                <a:gd name="T9" fmla="*/ 2147483647 h 1254"/>
                <a:gd name="T10" fmla="*/ 2147483647 w 870"/>
                <a:gd name="T11" fmla="*/ 2147483647 h 1254"/>
                <a:gd name="T12" fmla="*/ 2147483647 w 870"/>
                <a:gd name="T13" fmla="*/ 2147483647 h 1254"/>
                <a:gd name="T14" fmla="*/ 2147483647 w 870"/>
                <a:gd name="T15" fmla="*/ 2147483647 h 1254"/>
                <a:gd name="T16" fmla="*/ 2147483647 w 870"/>
                <a:gd name="T17" fmla="*/ 2147483647 h 1254"/>
                <a:gd name="T18" fmla="*/ 2147483647 w 870"/>
                <a:gd name="T19" fmla="*/ 2147483647 h 1254"/>
                <a:gd name="T20" fmla="*/ 2147483647 w 870"/>
                <a:gd name="T21" fmla="*/ 2147483647 h 1254"/>
                <a:gd name="T22" fmla="*/ 2147483647 w 870"/>
                <a:gd name="T23" fmla="*/ 2147483647 h 1254"/>
                <a:gd name="T24" fmla="*/ 2147483647 w 870"/>
                <a:gd name="T25" fmla="*/ 2147483647 h 1254"/>
                <a:gd name="T26" fmla="*/ 2147483647 w 870"/>
                <a:gd name="T27" fmla="*/ 2147483647 h 1254"/>
                <a:gd name="T28" fmla="*/ 2147483647 w 870"/>
                <a:gd name="T29" fmla="*/ 2147483647 h 1254"/>
                <a:gd name="T30" fmla="*/ 2147483647 w 870"/>
                <a:gd name="T31" fmla="*/ 2147483647 h 1254"/>
                <a:gd name="T32" fmla="*/ 2147483647 w 870"/>
                <a:gd name="T33" fmla="*/ 2147483647 h 1254"/>
                <a:gd name="T34" fmla="*/ 2147483647 w 870"/>
                <a:gd name="T35" fmla="*/ 2147483647 h 1254"/>
                <a:gd name="T36" fmla="*/ 2147483647 w 870"/>
                <a:gd name="T37" fmla="*/ 2147483647 h 1254"/>
                <a:gd name="T38" fmla="*/ 2147483647 w 870"/>
                <a:gd name="T39" fmla="*/ 2147483647 h 1254"/>
                <a:gd name="T40" fmla="*/ 2147483647 w 870"/>
                <a:gd name="T41" fmla="*/ 0 h 1254"/>
                <a:gd name="T42" fmla="*/ 2147483647 w 870"/>
                <a:gd name="T43" fmla="*/ 0 h 1254"/>
                <a:gd name="T44" fmla="*/ 2147483647 w 870"/>
                <a:gd name="T45" fmla="*/ 0 h 1254"/>
                <a:gd name="T46" fmla="*/ 2147483647 w 870"/>
                <a:gd name="T47" fmla="*/ 2147483647 h 1254"/>
                <a:gd name="T48" fmla="*/ 2147483647 w 870"/>
                <a:gd name="T49" fmla="*/ 2147483647 h 1254"/>
                <a:gd name="T50" fmla="*/ 0 w 870"/>
                <a:gd name="T51" fmla="*/ 2147483647 h 1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0"/>
                <a:gd name="T79" fmla="*/ 0 h 1254"/>
                <a:gd name="T80" fmla="*/ 870 w 870"/>
                <a:gd name="T81" fmla="*/ 1254 h 1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0" h="1254">
                  <a:moveTo>
                    <a:pt x="0" y="126"/>
                  </a:moveTo>
                  <a:lnTo>
                    <a:pt x="0" y="1062"/>
                  </a:lnTo>
                  <a:lnTo>
                    <a:pt x="78" y="1092"/>
                  </a:lnTo>
                  <a:lnTo>
                    <a:pt x="60" y="1104"/>
                  </a:lnTo>
                  <a:lnTo>
                    <a:pt x="378" y="1224"/>
                  </a:lnTo>
                  <a:lnTo>
                    <a:pt x="414" y="1218"/>
                  </a:lnTo>
                  <a:lnTo>
                    <a:pt x="426" y="1242"/>
                  </a:lnTo>
                  <a:lnTo>
                    <a:pt x="468" y="1248"/>
                  </a:lnTo>
                  <a:lnTo>
                    <a:pt x="492" y="1254"/>
                  </a:lnTo>
                  <a:lnTo>
                    <a:pt x="870" y="918"/>
                  </a:lnTo>
                  <a:lnTo>
                    <a:pt x="852" y="888"/>
                  </a:lnTo>
                  <a:lnTo>
                    <a:pt x="816" y="870"/>
                  </a:lnTo>
                  <a:lnTo>
                    <a:pt x="774" y="858"/>
                  </a:lnTo>
                  <a:lnTo>
                    <a:pt x="774" y="192"/>
                  </a:lnTo>
                  <a:lnTo>
                    <a:pt x="768" y="168"/>
                  </a:lnTo>
                  <a:lnTo>
                    <a:pt x="780" y="144"/>
                  </a:lnTo>
                  <a:lnTo>
                    <a:pt x="768" y="114"/>
                  </a:lnTo>
                  <a:lnTo>
                    <a:pt x="774" y="36"/>
                  </a:lnTo>
                  <a:lnTo>
                    <a:pt x="738" y="18"/>
                  </a:lnTo>
                  <a:lnTo>
                    <a:pt x="678" y="6"/>
                  </a:lnTo>
                  <a:lnTo>
                    <a:pt x="606" y="0"/>
                  </a:lnTo>
                  <a:lnTo>
                    <a:pt x="516" y="0"/>
                  </a:lnTo>
                  <a:lnTo>
                    <a:pt x="468" y="0"/>
                  </a:lnTo>
                  <a:lnTo>
                    <a:pt x="420" y="6"/>
                  </a:lnTo>
                  <a:lnTo>
                    <a:pt x="384" y="18"/>
                  </a:lnTo>
                  <a:lnTo>
                    <a:pt x="0" y="126"/>
                  </a:lnTo>
                  <a:close/>
                </a:path>
              </a:pathLst>
            </a:custGeom>
            <a:blipFill dpi="0" rotWithShape="0">
              <a:blip r:embed="rId5" cstate="print"/>
              <a:srcRect/>
              <a:stretch>
                <a:fillRect/>
              </a:stretch>
            </a:blipFill>
            <a:ln w="12700" cap="flat" cmpd="sng">
              <a:noFill/>
              <a:prstDash val="solid"/>
              <a:round/>
              <a:headEnd/>
              <a:tailEnd/>
            </a:ln>
          </p:spPr>
          <p:txBody>
            <a:bodyPr/>
            <a:lstStyle/>
            <a:p>
              <a:endParaRPr lang="en-US" sz="1600">
                <a:solidFill>
                  <a:srgbClr val="000000"/>
                </a:solidFill>
              </a:endParaRPr>
            </a:p>
          </p:txBody>
        </p:sp>
        <p:sp>
          <p:nvSpPr>
            <p:cNvPr id="24619" name="Freeform 34" descr="Rechner Kopie"/>
            <p:cNvSpPr>
              <a:spLocks/>
            </p:cNvSpPr>
            <p:nvPr/>
          </p:nvSpPr>
          <p:spPr bwMode="auto">
            <a:xfrm>
              <a:off x="7916863" y="3987800"/>
              <a:ext cx="571500" cy="823913"/>
            </a:xfrm>
            <a:custGeom>
              <a:avLst/>
              <a:gdLst>
                <a:gd name="T0" fmla="*/ 0 w 870"/>
                <a:gd name="T1" fmla="*/ 2147483647 h 1254"/>
                <a:gd name="T2" fmla="*/ 0 w 870"/>
                <a:gd name="T3" fmla="*/ 2147483647 h 1254"/>
                <a:gd name="T4" fmla="*/ 2147483647 w 870"/>
                <a:gd name="T5" fmla="*/ 2147483647 h 1254"/>
                <a:gd name="T6" fmla="*/ 2147483647 w 870"/>
                <a:gd name="T7" fmla="*/ 2147483647 h 1254"/>
                <a:gd name="T8" fmla="*/ 2147483647 w 870"/>
                <a:gd name="T9" fmla="*/ 2147483647 h 1254"/>
                <a:gd name="T10" fmla="*/ 2147483647 w 870"/>
                <a:gd name="T11" fmla="*/ 2147483647 h 1254"/>
                <a:gd name="T12" fmla="*/ 2147483647 w 870"/>
                <a:gd name="T13" fmla="*/ 2147483647 h 1254"/>
                <a:gd name="T14" fmla="*/ 2147483647 w 870"/>
                <a:gd name="T15" fmla="*/ 2147483647 h 1254"/>
                <a:gd name="T16" fmla="*/ 2147483647 w 870"/>
                <a:gd name="T17" fmla="*/ 2147483647 h 1254"/>
                <a:gd name="T18" fmla="*/ 2147483647 w 870"/>
                <a:gd name="T19" fmla="*/ 2147483647 h 1254"/>
                <a:gd name="T20" fmla="*/ 2147483647 w 870"/>
                <a:gd name="T21" fmla="*/ 2147483647 h 1254"/>
                <a:gd name="T22" fmla="*/ 2147483647 w 870"/>
                <a:gd name="T23" fmla="*/ 2147483647 h 1254"/>
                <a:gd name="T24" fmla="*/ 2147483647 w 870"/>
                <a:gd name="T25" fmla="*/ 2147483647 h 1254"/>
                <a:gd name="T26" fmla="*/ 2147483647 w 870"/>
                <a:gd name="T27" fmla="*/ 2147483647 h 1254"/>
                <a:gd name="T28" fmla="*/ 2147483647 w 870"/>
                <a:gd name="T29" fmla="*/ 2147483647 h 1254"/>
                <a:gd name="T30" fmla="*/ 2147483647 w 870"/>
                <a:gd name="T31" fmla="*/ 2147483647 h 1254"/>
                <a:gd name="T32" fmla="*/ 2147483647 w 870"/>
                <a:gd name="T33" fmla="*/ 2147483647 h 1254"/>
                <a:gd name="T34" fmla="*/ 2147483647 w 870"/>
                <a:gd name="T35" fmla="*/ 2147483647 h 1254"/>
                <a:gd name="T36" fmla="*/ 2147483647 w 870"/>
                <a:gd name="T37" fmla="*/ 2147483647 h 1254"/>
                <a:gd name="T38" fmla="*/ 2147483647 w 870"/>
                <a:gd name="T39" fmla="*/ 2147483647 h 1254"/>
                <a:gd name="T40" fmla="*/ 2147483647 w 870"/>
                <a:gd name="T41" fmla="*/ 0 h 1254"/>
                <a:gd name="T42" fmla="*/ 2147483647 w 870"/>
                <a:gd name="T43" fmla="*/ 0 h 1254"/>
                <a:gd name="T44" fmla="*/ 2147483647 w 870"/>
                <a:gd name="T45" fmla="*/ 0 h 1254"/>
                <a:gd name="T46" fmla="*/ 2147483647 w 870"/>
                <a:gd name="T47" fmla="*/ 2147483647 h 1254"/>
                <a:gd name="T48" fmla="*/ 2147483647 w 870"/>
                <a:gd name="T49" fmla="*/ 2147483647 h 1254"/>
                <a:gd name="T50" fmla="*/ 0 w 870"/>
                <a:gd name="T51" fmla="*/ 2147483647 h 1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0"/>
                <a:gd name="T79" fmla="*/ 0 h 1254"/>
                <a:gd name="T80" fmla="*/ 870 w 870"/>
                <a:gd name="T81" fmla="*/ 1254 h 1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0" h="1254">
                  <a:moveTo>
                    <a:pt x="0" y="126"/>
                  </a:moveTo>
                  <a:lnTo>
                    <a:pt x="0" y="1062"/>
                  </a:lnTo>
                  <a:lnTo>
                    <a:pt x="78" y="1092"/>
                  </a:lnTo>
                  <a:lnTo>
                    <a:pt x="60" y="1104"/>
                  </a:lnTo>
                  <a:lnTo>
                    <a:pt x="378" y="1224"/>
                  </a:lnTo>
                  <a:lnTo>
                    <a:pt x="414" y="1218"/>
                  </a:lnTo>
                  <a:lnTo>
                    <a:pt x="426" y="1242"/>
                  </a:lnTo>
                  <a:lnTo>
                    <a:pt x="468" y="1248"/>
                  </a:lnTo>
                  <a:lnTo>
                    <a:pt x="492" y="1254"/>
                  </a:lnTo>
                  <a:lnTo>
                    <a:pt x="870" y="918"/>
                  </a:lnTo>
                  <a:lnTo>
                    <a:pt x="852" y="888"/>
                  </a:lnTo>
                  <a:lnTo>
                    <a:pt x="816" y="870"/>
                  </a:lnTo>
                  <a:lnTo>
                    <a:pt x="774" y="858"/>
                  </a:lnTo>
                  <a:lnTo>
                    <a:pt x="774" y="192"/>
                  </a:lnTo>
                  <a:lnTo>
                    <a:pt x="768" y="168"/>
                  </a:lnTo>
                  <a:lnTo>
                    <a:pt x="780" y="144"/>
                  </a:lnTo>
                  <a:lnTo>
                    <a:pt x="768" y="114"/>
                  </a:lnTo>
                  <a:lnTo>
                    <a:pt x="774" y="36"/>
                  </a:lnTo>
                  <a:lnTo>
                    <a:pt x="738" y="18"/>
                  </a:lnTo>
                  <a:lnTo>
                    <a:pt x="678" y="6"/>
                  </a:lnTo>
                  <a:lnTo>
                    <a:pt x="606" y="0"/>
                  </a:lnTo>
                  <a:lnTo>
                    <a:pt x="516" y="0"/>
                  </a:lnTo>
                  <a:lnTo>
                    <a:pt x="468" y="0"/>
                  </a:lnTo>
                  <a:lnTo>
                    <a:pt x="420" y="6"/>
                  </a:lnTo>
                  <a:lnTo>
                    <a:pt x="384" y="18"/>
                  </a:lnTo>
                  <a:lnTo>
                    <a:pt x="0" y="126"/>
                  </a:lnTo>
                  <a:close/>
                </a:path>
              </a:pathLst>
            </a:custGeom>
            <a:blipFill dpi="0" rotWithShape="0">
              <a:blip r:embed="rId5" cstate="print"/>
              <a:srcRect/>
              <a:stretch>
                <a:fillRect/>
              </a:stretch>
            </a:blipFill>
            <a:ln w="12700" cap="flat" cmpd="sng">
              <a:noFill/>
              <a:prstDash val="solid"/>
              <a:round/>
              <a:headEnd/>
              <a:tailEnd/>
            </a:ln>
          </p:spPr>
          <p:txBody>
            <a:bodyPr/>
            <a:lstStyle/>
            <a:p>
              <a:endParaRPr lang="en-US" sz="1600">
                <a:solidFill>
                  <a:srgbClr val="000000"/>
                </a:solidFill>
              </a:endParaRPr>
            </a:p>
          </p:txBody>
        </p:sp>
        <p:sp>
          <p:nvSpPr>
            <p:cNvPr id="24620" name="Freeform 35" descr="Rechner Kopie"/>
            <p:cNvSpPr>
              <a:spLocks/>
            </p:cNvSpPr>
            <p:nvPr/>
          </p:nvSpPr>
          <p:spPr bwMode="auto">
            <a:xfrm>
              <a:off x="3081338" y="3987800"/>
              <a:ext cx="571500" cy="823913"/>
            </a:xfrm>
            <a:custGeom>
              <a:avLst/>
              <a:gdLst>
                <a:gd name="T0" fmla="*/ 0 w 870"/>
                <a:gd name="T1" fmla="*/ 2147483647 h 1254"/>
                <a:gd name="T2" fmla="*/ 0 w 870"/>
                <a:gd name="T3" fmla="*/ 2147483647 h 1254"/>
                <a:gd name="T4" fmla="*/ 2147483647 w 870"/>
                <a:gd name="T5" fmla="*/ 2147483647 h 1254"/>
                <a:gd name="T6" fmla="*/ 2147483647 w 870"/>
                <a:gd name="T7" fmla="*/ 2147483647 h 1254"/>
                <a:gd name="T8" fmla="*/ 2147483647 w 870"/>
                <a:gd name="T9" fmla="*/ 2147483647 h 1254"/>
                <a:gd name="T10" fmla="*/ 2147483647 w 870"/>
                <a:gd name="T11" fmla="*/ 2147483647 h 1254"/>
                <a:gd name="T12" fmla="*/ 2147483647 w 870"/>
                <a:gd name="T13" fmla="*/ 2147483647 h 1254"/>
                <a:gd name="T14" fmla="*/ 2147483647 w 870"/>
                <a:gd name="T15" fmla="*/ 2147483647 h 1254"/>
                <a:gd name="T16" fmla="*/ 2147483647 w 870"/>
                <a:gd name="T17" fmla="*/ 2147483647 h 1254"/>
                <a:gd name="T18" fmla="*/ 2147483647 w 870"/>
                <a:gd name="T19" fmla="*/ 2147483647 h 1254"/>
                <a:gd name="T20" fmla="*/ 2147483647 w 870"/>
                <a:gd name="T21" fmla="*/ 2147483647 h 1254"/>
                <a:gd name="T22" fmla="*/ 2147483647 w 870"/>
                <a:gd name="T23" fmla="*/ 2147483647 h 1254"/>
                <a:gd name="T24" fmla="*/ 2147483647 w 870"/>
                <a:gd name="T25" fmla="*/ 2147483647 h 1254"/>
                <a:gd name="T26" fmla="*/ 2147483647 w 870"/>
                <a:gd name="T27" fmla="*/ 2147483647 h 1254"/>
                <a:gd name="T28" fmla="*/ 2147483647 w 870"/>
                <a:gd name="T29" fmla="*/ 2147483647 h 1254"/>
                <a:gd name="T30" fmla="*/ 2147483647 w 870"/>
                <a:gd name="T31" fmla="*/ 2147483647 h 1254"/>
                <a:gd name="T32" fmla="*/ 2147483647 w 870"/>
                <a:gd name="T33" fmla="*/ 2147483647 h 1254"/>
                <a:gd name="T34" fmla="*/ 2147483647 w 870"/>
                <a:gd name="T35" fmla="*/ 2147483647 h 1254"/>
                <a:gd name="T36" fmla="*/ 2147483647 w 870"/>
                <a:gd name="T37" fmla="*/ 2147483647 h 1254"/>
                <a:gd name="T38" fmla="*/ 2147483647 w 870"/>
                <a:gd name="T39" fmla="*/ 2147483647 h 1254"/>
                <a:gd name="T40" fmla="*/ 2147483647 w 870"/>
                <a:gd name="T41" fmla="*/ 0 h 1254"/>
                <a:gd name="T42" fmla="*/ 2147483647 w 870"/>
                <a:gd name="T43" fmla="*/ 0 h 1254"/>
                <a:gd name="T44" fmla="*/ 2147483647 w 870"/>
                <a:gd name="T45" fmla="*/ 0 h 1254"/>
                <a:gd name="T46" fmla="*/ 2147483647 w 870"/>
                <a:gd name="T47" fmla="*/ 2147483647 h 1254"/>
                <a:gd name="T48" fmla="*/ 2147483647 w 870"/>
                <a:gd name="T49" fmla="*/ 2147483647 h 1254"/>
                <a:gd name="T50" fmla="*/ 0 w 870"/>
                <a:gd name="T51" fmla="*/ 2147483647 h 1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0"/>
                <a:gd name="T79" fmla="*/ 0 h 1254"/>
                <a:gd name="T80" fmla="*/ 870 w 870"/>
                <a:gd name="T81" fmla="*/ 1254 h 1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0" h="1254">
                  <a:moveTo>
                    <a:pt x="0" y="126"/>
                  </a:moveTo>
                  <a:lnTo>
                    <a:pt x="0" y="1062"/>
                  </a:lnTo>
                  <a:lnTo>
                    <a:pt x="78" y="1092"/>
                  </a:lnTo>
                  <a:lnTo>
                    <a:pt x="60" y="1104"/>
                  </a:lnTo>
                  <a:lnTo>
                    <a:pt x="378" y="1224"/>
                  </a:lnTo>
                  <a:lnTo>
                    <a:pt x="414" y="1218"/>
                  </a:lnTo>
                  <a:lnTo>
                    <a:pt x="426" y="1242"/>
                  </a:lnTo>
                  <a:lnTo>
                    <a:pt x="468" y="1248"/>
                  </a:lnTo>
                  <a:lnTo>
                    <a:pt x="492" y="1254"/>
                  </a:lnTo>
                  <a:lnTo>
                    <a:pt x="870" y="918"/>
                  </a:lnTo>
                  <a:lnTo>
                    <a:pt x="852" y="888"/>
                  </a:lnTo>
                  <a:lnTo>
                    <a:pt x="816" y="870"/>
                  </a:lnTo>
                  <a:lnTo>
                    <a:pt x="774" y="858"/>
                  </a:lnTo>
                  <a:lnTo>
                    <a:pt x="774" y="192"/>
                  </a:lnTo>
                  <a:lnTo>
                    <a:pt x="768" y="168"/>
                  </a:lnTo>
                  <a:lnTo>
                    <a:pt x="780" y="144"/>
                  </a:lnTo>
                  <a:lnTo>
                    <a:pt x="768" y="114"/>
                  </a:lnTo>
                  <a:lnTo>
                    <a:pt x="774" y="36"/>
                  </a:lnTo>
                  <a:lnTo>
                    <a:pt x="738" y="18"/>
                  </a:lnTo>
                  <a:lnTo>
                    <a:pt x="678" y="6"/>
                  </a:lnTo>
                  <a:lnTo>
                    <a:pt x="606" y="0"/>
                  </a:lnTo>
                  <a:lnTo>
                    <a:pt x="516" y="0"/>
                  </a:lnTo>
                  <a:lnTo>
                    <a:pt x="468" y="0"/>
                  </a:lnTo>
                  <a:lnTo>
                    <a:pt x="420" y="6"/>
                  </a:lnTo>
                  <a:lnTo>
                    <a:pt x="384" y="18"/>
                  </a:lnTo>
                  <a:lnTo>
                    <a:pt x="0" y="126"/>
                  </a:lnTo>
                  <a:close/>
                </a:path>
              </a:pathLst>
            </a:custGeom>
            <a:blipFill dpi="0" rotWithShape="0">
              <a:blip r:embed="rId5" cstate="print"/>
              <a:srcRect/>
              <a:stretch>
                <a:fillRect/>
              </a:stretch>
            </a:blipFill>
            <a:ln w="12700" cap="flat" cmpd="sng">
              <a:noFill/>
              <a:prstDash val="solid"/>
              <a:round/>
              <a:headEnd/>
              <a:tailEnd/>
            </a:ln>
          </p:spPr>
          <p:txBody>
            <a:bodyPr/>
            <a:lstStyle/>
            <a:p>
              <a:endParaRPr lang="en-US" sz="1600">
                <a:solidFill>
                  <a:srgbClr val="000000"/>
                </a:solidFill>
              </a:endParaRPr>
            </a:p>
          </p:txBody>
        </p:sp>
        <p:sp>
          <p:nvSpPr>
            <p:cNvPr id="24621" name="Line 36"/>
            <p:cNvSpPr>
              <a:spLocks noChangeShapeType="1"/>
            </p:cNvSpPr>
            <p:nvPr/>
          </p:nvSpPr>
          <p:spPr bwMode="auto">
            <a:xfrm>
              <a:off x="3800475" y="4410075"/>
              <a:ext cx="1584325" cy="0"/>
            </a:xfrm>
            <a:prstGeom prst="line">
              <a:avLst/>
            </a:prstGeom>
            <a:noFill/>
            <a:ln w="19050">
              <a:solidFill>
                <a:schemeClr val="tx1"/>
              </a:solidFill>
              <a:round/>
              <a:headEnd/>
              <a:tailEnd type="triangle" w="med" len="med"/>
            </a:ln>
          </p:spPr>
          <p:txBody>
            <a:bodyPr/>
            <a:lstStyle/>
            <a:p>
              <a:endParaRPr lang="en-US" sz="1600">
                <a:solidFill>
                  <a:srgbClr val="000000"/>
                </a:solidFill>
              </a:endParaRPr>
            </a:p>
          </p:txBody>
        </p:sp>
        <p:sp>
          <p:nvSpPr>
            <p:cNvPr id="24622" name="Freeform 37"/>
            <p:cNvSpPr>
              <a:spLocks/>
            </p:cNvSpPr>
            <p:nvPr/>
          </p:nvSpPr>
          <p:spPr bwMode="auto">
            <a:xfrm>
              <a:off x="4530725" y="3881438"/>
              <a:ext cx="3271838" cy="528637"/>
            </a:xfrm>
            <a:custGeom>
              <a:avLst/>
              <a:gdLst>
                <a:gd name="T0" fmla="*/ 0 w 2061"/>
                <a:gd name="T1" fmla="*/ 2147483647 h 333"/>
                <a:gd name="T2" fmla="*/ 0 w 2061"/>
                <a:gd name="T3" fmla="*/ 0 h 333"/>
                <a:gd name="T4" fmla="*/ 2147483647 w 2061"/>
                <a:gd name="T5" fmla="*/ 0 h 333"/>
                <a:gd name="T6" fmla="*/ 2147483647 w 2061"/>
                <a:gd name="T7" fmla="*/ 2147483647 h 333"/>
                <a:gd name="T8" fmla="*/ 2147483647 w 2061"/>
                <a:gd name="T9" fmla="*/ 2147483647 h 333"/>
                <a:gd name="T10" fmla="*/ 0 60000 65536"/>
                <a:gd name="T11" fmla="*/ 0 60000 65536"/>
                <a:gd name="T12" fmla="*/ 0 60000 65536"/>
                <a:gd name="T13" fmla="*/ 0 60000 65536"/>
                <a:gd name="T14" fmla="*/ 0 60000 65536"/>
                <a:gd name="T15" fmla="*/ 0 w 2061"/>
                <a:gd name="T16" fmla="*/ 0 h 333"/>
                <a:gd name="T17" fmla="*/ 2061 w 2061"/>
                <a:gd name="T18" fmla="*/ 333 h 333"/>
              </a:gdLst>
              <a:ahLst/>
              <a:cxnLst>
                <a:cxn ang="T10">
                  <a:pos x="T0" y="T1"/>
                </a:cxn>
                <a:cxn ang="T11">
                  <a:pos x="T2" y="T3"/>
                </a:cxn>
                <a:cxn ang="T12">
                  <a:pos x="T4" y="T5"/>
                </a:cxn>
                <a:cxn ang="T13">
                  <a:pos x="T6" y="T7"/>
                </a:cxn>
                <a:cxn ang="T14">
                  <a:pos x="T8" y="T9"/>
                </a:cxn>
              </a:cxnLst>
              <a:rect l="T15" t="T16" r="T17" b="T18"/>
              <a:pathLst>
                <a:path w="2061" h="333">
                  <a:moveTo>
                    <a:pt x="0" y="333"/>
                  </a:moveTo>
                  <a:lnTo>
                    <a:pt x="0" y="0"/>
                  </a:lnTo>
                  <a:lnTo>
                    <a:pt x="1549" y="0"/>
                  </a:lnTo>
                  <a:lnTo>
                    <a:pt x="1549" y="333"/>
                  </a:lnTo>
                  <a:lnTo>
                    <a:pt x="2061" y="333"/>
                  </a:lnTo>
                </a:path>
              </a:pathLst>
            </a:custGeom>
            <a:noFill/>
            <a:ln w="19050" cap="flat" cmpd="sng">
              <a:solidFill>
                <a:schemeClr val="tx1"/>
              </a:solidFill>
              <a:prstDash val="solid"/>
              <a:round/>
              <a:headEnd type="none" w="med" len="med"/>
              <a:tailEnd type="triangle" w="med" len="med"/>
            </a:ln>
          </p:spPr>
          <p:txBody>
            <a:bodyPr/>
            <a:lstStyle/>
            <a:p>
              <a:endParaRPr lang="en-US" sz="1600">
                <a:solidFill>
                  <a:srgbClr val="000000"/>
                </a:solidFill>
              </a:endParaRPr>
            </a:p>
          </p:txBody>
        </p:sp>
        <p:pic>
          <p:nvPicPr>
            <p:cNvPr id="24623" name="Picture 31" descr="gear"/>
            <p:cNvPicPr>
              <a:picLocks noChangeAspect="1" noChangeArrowheads="1"/>
            </p:cNvPicPr>
            <p:nvPr/>
          </p:nvPicPr>
          <p:blipFill>
            <a:blip r:embed="rId6" cstate="print"/>
            <a:srcRect/>
            <a:stretch>
              <a:fillRect/>
            </a:stretch>
          </p:blipFill>
          <p:spPr bwMode="auto">
            <a:xfrm>
              <a:off x="3379788" y="4410075"/>
              <a:ext cx="420687" cy="307975"/>
            </a:xfrm>
            <a:prstGeom prst="rect">
              <a:avLst/>
            </a:prstGeom>
            <a:noFill/>
            <a:ln w="9525">
              <a:noFill/>
              <a:miter lim="800000"/>
              <a:headEnd/>
              <a:tailEnd/>
            </a:ln>
          </p:spPr>
        </p:pic>
        <p:sp>
          <p:nvSpPr>
            <p:cNvPr id="47" name="Rectangle 30"/>
            <p:cNvSpPr>
              <a:spLocks noChangeArrowheads="1"/>
            </p:cNvSpPr>
            <p:nvPr/>
          </p:nvSpPr>
          <p:spPr bwMode="auto">
            <a:xfrm>
              <a:off x="5033963" y="3500438"/>
              <a:ext cx="1395412" cy="296862"/>
            </a:xfrm>
            <a:prstGeom prst="rect">
              <a:avLst/>
            </a:prstGeom>
            <a:solidFill>
              <a:srgbClr val="5C81AA"/>
            </a:solidFill>
            <a:ln w="9525">
              <a:noFill/>
              <a:miter lim="800000"/>
              <a:headEnd/>
              <a:tailEnd/>
            </a:ln>
          </p:spPr>
          <p:txBody>
            <a:bodyPr lIns="36000" tIns="36000" rIns="36000" bIns="36000"/>
            <a:lstStyle/>
            <a:p>
              <a:pPr marL="192088" indent="-192088" eaLnBrk="0" hangingPunct="0">
                <a:buClr>
                  <a:srgbClr val="FFFFFF"/>
                </a:buClr>
                <a:defRPr/>
              </a:pPr>
              <a:r>
                <a:rPr lang="en-US" sz="1200" dirty="0">
                  <a:solidFill>
                    <a:srgbClr val="FFFFFF"/>
                  </a:solidFill>
                  <a:effectLst>
                    <a:outerShdw blurRad="38100" dist="38100" dir="2700000" algn="tl">
                      <a:srgbClr val="000000"/>
                    </a:outerShdw>
                  </a:effectLst>
                  <a:latin typeface="Arial" pitchFamily="34" charset="0"/>
                </a:rPr>
                <a:t>QA</a:t>
              </a:r>
            </a:p>
          </p:txBody>
        </p:sp>
        <p:sp>
          <p:nvSpPr>
            <p:cNvPr id="48" name="Rectangle 30"/>
            <p:cNvSpPr>
              <a:spLocks noChangeArrowheads="1"/>
            </p:cNvSpPr>
            <p:nvPr/>
          </p:nvSpPr>
          <p:spPr bwMode="auto">
            <a:xfrm>
              <a:off x="7462838" y="3500438"/>
              <a:ext cx="1395412" cy="296862"/>
            </a:xfrm>
            <a:prstGeom prst="rect">
              <a:avLst/>
            </a:prstGeom>
            <a:solidFill>
              <a:srgbClr val="5C81AA"/>
            </a:solidFill>
            <a:ln w="9525">
              <a:noFill/>
              <a:miter lim="800000"/>
              <a:headEnd/>
              <a:tailEnd/>
            </a:ln>
          </p:spPr>
          <p:txBody>
            <a:bodyPr lIns="36000" tIns="36000" rIns="36000" bIns="36000"/>
            <a:lstStyle/>
            <a:p>
              <a:pPr marL="192088" indent="-192088" eaLnBrk="0" hangingPunct="0">
                <a:buClr>
                  <a:srgbClr val="FFFFFF"/>
                </a:buClr>
                <a:defRPr/>
              </a:pPr>
              <a:r>
                <a:rPr lang="en-US" sz="1200" dirty="0">
                  <a:solidFill>
                    <a:srgbClr val="FFFFFF"/>
                  </a:solidFill>
                  <a:effectLst>
                    <a:outerShdw blurRad="38100" dist="38100" dir="2700000" algn="tl">
                      <a:srgbClr val="000000"/>
                    </a:outerShdw>
                  </a:effectLst>
                  <a:latin typeface="Arial" pitchFamily="34" charset="0"/>
                </a:rPr>
                <a:t>Production</a:t>
              </a:r>
            </a:p>
          </p:txBody>
        </p:sp>
        <p:sp>
          <p:nvSpPr>
            <p:cNvPr id="24626" name="Line 192"/>
            <p:cNvSpPr>
              <a:spLocks noChangeShapeType="1"/>
            </p:cNvSpPr>
            <p:nvPr/>
          </p:nvSpPr>
          <p:spPr bwMode="auto">
            <a:xfrm>
              <a:off x="3357563" y="4879975"/>
              <a:ext cx="0" cy="334963"/>
            </a:xfrm>
            <a:prstGeom prst="line">
              <a:avLst/>
            </a:prstGeom>
            <a:noFill/>
            <a:ln w="31750">
              <a:solidFill>
                <a:srgbClr val="FF2D2D"/>
              </a:solidFill>
              <a:round/>
              <a:headEnd type="triangle" w="med" len="med"/>
              <a:tailEnd type="triangle" w="med" len="med"/>
            </a:ln>
          </p:spPr>
          <p:txBody>
            <a:bodyPr/>
            <a:lstStyle/>
            <a:p>
              <a:endParaRPr lang="en-US" sz="1600">
                <a:solidFill>
                  <a:srgbClr val="000000"/>
                </a:solidFill>
              </a:endParaRPr>
            </a:p>
          </p:txBody>
        </p:sp>
        <p:sp>
          <p:nvSpPr>
            <p:cNvPr id="24627" name="Line 192"/>
            <p:cNvSpPr>
              <a:spLocks noChangeShapeType="1"/>
            </p:cNvSpPr>
            <p:nvPr/>
          </p:nvSpPr>
          <p:spPr bwMode="auto">
            <a:xfrm>
              <a:off x="5786438" y="4879975"/>
              <a:ext cx="0" cy="334963"/>
            </a:xfrm>
            <a:prstGeom prst="line">
              <a:avLst/>
            </a:prstGeom>
            <a:noFill/>
            <a:ln w="31750">
              <a:solidFill>
                <a:srgbClr val="FF2D2D"/>
              </a:solidFill>
              <a:round/>
              <a:headEnd type="triangle" w="med" len="med"/>
              <a:tailEnd type="triangle" w="med" len="med"/>
            </a:ln>
          </p:spPr>
          <p:txBody>
            <a:bodyPr/>
            <a:lstStyle/>
            <a:p>
              <a:endParaRPr lang="en-US" sz="1600">
                <a:solidFill>
                  <a:srgbClr val="000000"/>
                </a:solidFill>
              </a:endParaRPr>
            </a:p>
          </p:txBody>
        </p:sp>
        <p:sp>
          <p:nvSpPr>
            <p:cNvPr id="24628" name="Line 192"/>
            <p:cNvSpPr>
              <a:spLocks noChangeShapeType="1"/>
            </p:cNvSpPr>
            <p:nvPr/>
          </p:nvSpPr>
          <p:spPr bwMode="auto">
            <a:xfrm>
              <a:off x="8215313" y="4879975"/>
              <a:ext cx="0" cy="334963"/>
            </a:xfrm>
            <a:prstGeom prst="line">
              <a:avLst/>
            </a:prstGeom>
            <a:noFill/>
            <a:ln w="31750">
              <a:solidFill>
                <a:srgbClr val="FF2D2D"/>
              </a:solidFill>
              <a:round/>
              <a:headEnd type="triangle" w="med" len="med"/>
              <a:tailEnd type="triangle" w="med" len="med"/>
            </a:ln>
          </p:spPr>
          <p:txBody>
            <a:bodyPr/>
            <a:lstStyle/>
            <a:p>
              <a:endParaRPr lang="en-US" sz="1600">
                <a:solidFill>
                  <a:srgbClr val="000000"/>
                </a:solidFill>
              </a:endParaRP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SAP BusinessObjects Lifecycle Management</a:t>
            </a:r>
            <a:br>
              <a:rPr lang="en-US" sz="2000" dirty="0" smtClean="0"/>
            </a:br>
            <a:r>
              <a:rPr lang="en-US" sz="1800" dirty="0" smtClean="0">
                <a:latin typeface="+mn-lt"/>
              </a:rPr>
              <a:t>Integration with SAP CTS+</a:t>
            </a:r>
            <a:endParaRPr lang="en-US" sz="2000" dirty="0">
              <a:latin typeface="+mn-lt"/>
            </a:endParaRPr>
          </a:p>
        </p:txBody>
      </p:sp>
      <p:sp>
        <p:nvSpPr>
          <p:cNvPr id="7" name="Text Placeholder 6"/>
          <p:cNvSpPr>
            <a:spLocks noGrp="1"/>
          </p:cNvSpPr>
          <p:nvPr>
            <p:ph type="body" sz="quarter" idx="10"/>
          </p:nvPr>
        </p:nvSpPr>
        <p:spPr>
          <a:xfrm>
            <a:off x="324000" y="1690687"/>
            <a:ext cx="4717783" cy="4391026"/>
          </a:xfrm>
        </p:spPr>
        <p:txBody>
          <a:bodyPr/>
          <a:lstStyle/>
          <a:p>
            <a:r>
              <a:rPr lang="en-US" dirty="0" smtClean="0"/>
              <a:t>CTS </a:t>
            </a:r>
          </a:p>
          <a:p>
            <a:pPr lvl="2"/>
            <a:r>
              <a:rPr lang="en-US" dirty="0" smtClean="0"/>
              <a:t>Change and Transport System</a:t>
            </a:r>
          </a:p>
          <a:p>
            <a:pPr lvl="2"/>
            <a:r>
              <a:rPr lang="en-US" dirty="0" smtClean="0"/>
              <a:t>To synchronize content in SAP ABAP deployments</a:t>
            </a:r>
          </a:p>
          <a:p>
            <a:r>
              <a:rPr lang="en-US" dirty="0" smtClean="0"/>
              <a:t>CTS+</a:t>
            </a:r>
          </a:p>
          <a:p>
            <a:pPr lvl="2"/>
            <a:r>
              <a:rPr lang="en-US" dirty="0" smtClean="0"/>
              <a:t> Enhanced  Change and Transport System</a:t>
            </a:r>
          </a:p>
          <a:p>
            <a:pPr lvl="2"/>
            <a:r>
              <a:rPr lang="en-US" dirty="0" smtClean="0"/>
              <a:t> Used to transport non ABAP objects</a:t>
            </a:r>
          </a:p>
          <a:p>
            <a:r>
              <a:rPr lang="en-US" dirty="0" smtClean="0"/>
              <a:t>TMS</a:t>
            </a:r>
          </a:p>
          <a:p>
            <a:pPr lvl="2"/>
            <a:r>
              <a:rPr lang="en-US" dirty="0" smtClean="0"/>
              <a:t>Transport  and Management System</a:t>
            </a:r>
          </a:p>
          <a:p>
            <a:pPr lvl="2"/>
            <a:r>
              <a:rPr lang="en-US" dirty="0" smtClean="0"/>
              <a:t>Transaction STMS</a:t>
            </a:r>
          </a:p>
          <a:p>
            <a:pPr lvl="2"/>
            <a:r>
              <a:rPr lang="en-US" dirty="0" smtClean="0"/>
              <a:t>Define transport domains and transport routes</a:t>
            </a:r>
          </a:p>
          <a:p>
            <a:pPr lvl="2"/>
            <a:r>
              <a:rPr lang="en-US" dirty="0" smtClean="0"/>
              <a:t>Transport all changed objects from one system to another.</a:t>
            </a:r>
          </a:p>
          <a:p>
            <a:pPr lvl="2"/>
            <a:r>
              <a:rPr lang="en-US" dirty="0" smtClean="0"/>
              <a:t>Transport organizer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724400" y="1600200"/>
            <a:ext cx="4095750" cy="27813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257800" y="4800600"/>
            <a:ext cx="2438400" cy="476250"/>
          </a:xfrm>
          <a:prstGeom prst="rect">
            <a:avLst/>
          </a:prstGeom>
          <a:noFill/>
          <a:ln w="9525">
            <a:noFill/>
            <a:miter lim="800000"/>
            <a:headEnd/>
            <a:tailEnd/>
          </a:ln>
        </p:spPr>
      </p:pic>
      <p:sp>
        <p:nvSpPr>
          <p:cNvPr id="6" name="TextBox 5"/>
          <p:cNvSpPr txBox="1"/>
          <p:nvPr/>
        </p:nvSpPr>
        <p:spPr>
          <a:xfrm>
            <a:off x="5334000" y="4495800"/>
            <a:ext cx="2209800" cy="230832"/>
          </a:xfrm>
          <a:prstGeom prst="rect">
            <a:avLst/>
          </a:prstGeom>
          <a:noFill/>
        </p:spPr>
        <p:txBody>
          <a:bodyPr wrap="square" rtlCol="0">
            <a:spAutoFit/>
          </a:bodyPr>
          <a:lstStyle/>
          <a:p>
            <a:r>
              <a:rPr lang="en-US" sz="900" b="1" dirty="0" smtClean="0">
                <a:solidFill>
                  <a:srgbClr val="000000"/>
                </a:solidFill>
              </a:rPr>
              <a:t>Transport routes</a:t>
            </a:r>
            <a:endParaRPr lang="en-US" sz="900" b="1" dirty="0">
              <a:solidFill>
                <a:srgbClr val="000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p:txBody>
          <a:bodyPr/>
          <a:lstStyle/>
          <a:p>
            <a:r>
              <a:rPr lang="en-US" sz="2000" dirty="0" smtClean="0">
                <a:solidFill>
                  <a:srgbClr val="666666"/>
                </a:solidFill>
              </a:rPr>
              <a:t>SAP BusinessObjects Lifecycle Management</a:t>
            </a:r>
            <a:br>
              <a:rPr lang="en-US" sz="2000" dirty="0" smtClean="0">
                <a:solidFill>
                  <a:srgbClr val="666666"/>
                </a:solidFill>
              </a:rPr>
            </a:br>
            <a:r>
              <a:rPr lang="en-US" sz="1800" dirty="0" smtClean="0">
                <a:solidFill>
                  <a:srgbClr val="666666"/>
                </a:solidFill>
              </a:rPr>
              <a:t>Integration with SAP CTS+</a:t>
            </a:r>
            <a:endParaRPr lang="en-US" dirty="0" smtClean="0"/>
          </a:p>
        </p:txBody>
      </p:sp>
      <p:sp>
        <p:nvSpPr>
          <p:cNvPr id="5" name="Text Placeholder 4"/>
          <p:cNvSpPr>
            <a:spLocks noGrp="1"/>
          </p:cNvSpPr>
          <p:nvPr>
            <p:ph type="body" sz="quarter" idx="10"/>
          </p:nvPr>
        </p:nvSpPr>
        <p:spPr>
          <a:xfrm>
            <a:off x="273666" y="1455795"/>
            <a:ext cx="8494713" cy="4391026"/>
          </a:xfrm>
        </p:spPr>
        <p:txBody>
          <a:bodyPr/>
          <a:lstStyle/>
          <a:p>
            <a:r>
              <a:rPr lang="en-US" dirty="0" err="1" smtClean="0"/>
              <a:t>LifeCycle</a:t>
            </a:r>
            <a:r>
              <a:rPr lang="en-US" dirty="0" smtClean="0"/>
              <a:t> Manager is a Web-Based tool that enables you to</a:t>
            </a:r>
          </a:p>
          <a:p>
            <a:pPr lvl="2"/>
            <a:r>
              <a:rPr lang="en-US" dirty="0" smtClean="0"/>
              <a:t>Promote Business Intelligence resources from one BusinessObjects system to another BusinessObjects system</a:t>
            </a:r>
          </a:p>
          <a:p>
            <a:pPr lvl="2"/>
            <a:r>
              <a:rPr lang="en-US" dirty="0" smtClean="0"/>
              <a:t>Manages dependencies of BI resources</a:t>
            </a:r>
          </a:p>
          <a:p>
            <a:pPr lvl="2"/>
            <a:r>
              <a:rPr lang="en-US" dirty="0" smtClean="0"/>
              <a:t>Rollbacks a promoted resource to restore the destination system to its previous state</a:t>
            </a:r>
          </a:p>
          <a:p>
            <a:pPr lvl="2"/>
            <a:r>
              <a:rPr lang="en-US" dirty="0" smtClean="0"/>
              <a:t>Manages different versions of BI resources</a:t>
            </a:r>
          </a:p>
          <a:p>
            <a:pPr lvl="2"/>
            <a:r>
              <a:rPr lang="en-US" dirty="0" smtClean="0"/>
              <a:t>No additional licensing required </a:t>
            </a:r>
          </a:p>
          <a:p>
            <a:pPr lvl="2"/>
            <a:r>
              <a:rPr lang="en-US" dirty="0" smtClean="0"/>
              <a:t>Available now at the SAP </a:t>
            </a:r>
            <a:br>
              <a:rPr lang="en-US" dirty="0" smtClean="0"/>
            </a:br>
            <a:r>
              <a:rPr lang="en-US" dirty="0" smtClean="0"/>
              <a:t>Service Marketplace extranet</a:t>
            </a:r>
          </a:p>
          <a:p>
            <a:endParaRPr lang="en-US" dirty="0"/>
          </a:p>
        </p:txBody>
      </p:sp>
      <p:pic>
        <p:nvPicPr>
          <p:cNvPr id="25604" name="Picture 4" descr="LCM Feature"/>
          <p:cNvPicPr>
            <a:picLocks noChangeAspect="1" noChangeArrowheads="1"/>
          </p:cNvPicPr>
          <p:nvPr/>
        </p:nvPicPr>
        <p:blipFill>
          <a:blip r:embed="rId3" cstate="print"/>
          <a:srcRect/>
          <a:stretch>
            <a:fillRect/>
          </a:stretch>
        </p:blipFill>
        <p:spPr bwMode="auto">
          <a:xfrm>
            <a:off x="4307864" y="3158252"/>
            <a:ext cx="4251325" cy="2789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ChangeArrowheads="1"/>
          </p:cNvSpPr>
          <p:nvPr/>
        </p:nvSpPr>
        <p:spPr bwMode="gray">
          <a:xfrm>
            <a:off x="2444765" y="4843110"/>
            <a:ext cx="6438900" cy="1243013"/>
          </a:xfrm>
          <a:prstGeom prst="rect">
            <a:avLst/>
          </a:prstGeom>
          <a:gradFill rotWithShape="1">
            <a:gsLst>
              <a:gs pos="0">
                <a:schemeClr val="hlink">
                  <a:gamma/>
                  <a:tint val="19216"/>
                  <a:invGamma/>
                </a:schemeClr>
              </a:gs>
              <a:gs pos="100000">
                <a:schemeClr val="hlink">
                  <a:alpha val="88000"/>
                </a:schemeClr>
              </a:gs>
            </a:gsLst>
            <a:path path="shape">
              <a:fillToRect l="50000" t="50000" r="50000" b="50000"/>
            </a:path>
          </a:gradFill>
          <a:ln w="9525" algn="ctr">
            <a:miter lim="800000"/>
            <a:headEnd/>
            <a:tailEnd/>
          </a:ln>
          <a:effectLst/>
          <a:scene3d>
            <a:camera prst="legacyObliqueTopRight"/>
            <a:lightRig rig="legacyFlat3" dir="b"/>
          </a:scene3d>
          <a:sp3d extrusionH="11100" prstMaterial="legacyMatte">
            <a:bevelT w="13500" h="13500" prst="angle"/>
            <a:bevelB w="13500" h="13500" prst="angle"/>
            <a:extrusionClr>
              <a:schemeClr val="hlink"/>
            </a:extrusionClr>
          </a:sp3d>
        </p:spPr>
        <p:txBody>
          <a:bodyPr wrap="none" lIns="90000" tIns="46800" rIns="90000" bIns="46800" anchor="ctr">
            <a:flatTx/>
          </a:bodyPr>
          <a:lstStyle/>
          <a:p>
            <a:endParaRPr lang="en-US" sz="1600">
              <a:solidFill>
                <a:srgbClr val="000000"/>
              </a:solidFill>
            </a:endParaRPr>
          </a:p>
        </p:txBody>
      </p:sp>
      <p:sp>
        <p:nvSpPr>
          <p:cNvPr id="845827" name="Text Box 3"/>
          <p:cNvSpPr txBox="1">
            <a:spLocks noChangeArrowheads="1"/>
          </p:cNvSpPr>
          <p:nvPr/>
        </p:nvSpPr>
        <p:spPr bwMode="gray">
          <a:xfrm>
            <a:off x="2436827" y="4831998"/>
            <a:ext cx="6442075" cy="274637"/>
          </a:xfrm>
          <a:prstGeom prst="rect">
            <a:avLst/>
          </a:prstGeom>
          <a:solidFill>
            <a:srgbClr val="04357B">
              <a:alpha val="88000"/>
            </a:srgbClr>
          </a:solidFill>
          <a:ln w="9525" algn="ctr">
            <a:miter lim="800000"/>
            <a:headEnd/>
            <a:tailEnd/>
          </a:ln>
          <a:effectLst/>
          <a:scene3d>
            <a:camera prst="legacyObliqueTopRight"/>
            <a:lightRig rig="legacyFlat3" dir="b"/>
          </a:scene3d>
          <a:sp3d extrusionH="11100" prstMaterial="legacyMatte">
            <a:bevelT w="13500" h="13500" prst="angle"/>
            <a:bevelB w="13500" h="13500" prst="angle"/>
            <a:extrusionClr>
              <a:srgbClr val="04357B"/>
            </a:extrusionClr>
          </a:sp3d>
        </p:spPr>
        <p:txBody>
          <a:bodyPr wrap="none" lIns="90000" tIns="46800" rIns="90000" bIns="46800" anchor="ctr">
            <a:flatTx/>
          </a:bodyPr>
          <a:lstStyle/>
          <a:p>
            <a:pPr>
              <a:spcBef>
                <a:spcPct val="50000"/>
              </a:spcBef>
            </a:pPr>
            <a:r>
              <a:rPr lang="en-US" sz="1100" b="1" dirty="0" smtClean="0">
                <a:solidFill>
                  <a:srgbClr val="FFFFFF"/>
                </a:solidFill>
                <a:cs typeface="Times New Roman" pitchFamily="18" charset="0"/>
              </a:rPr>
              <a:t>BOE </a:t>
            </a:r>
            <a:r>
              <a:rPr lang="en-US" sz="1100" b="1" dirty="0">
                <a:solidFill>
                  <a:srgbClr val="FFFFFF"/>
                </a:solidFill>
                <a:cs typeface="Times New Roman" pitchFamily="18" charset="0"/>
              </a:rPr>
              <a:t>Systems</a:t>
            </a:r>
          </a:p>
        </p:txBody>
      </p:sp>
      <p:sp>
        <p:nvSpPr>
          <p:cNvPr id="845828" name="Rectangle 4"/>
          <p:cNvSpPr>
            <a:spLocks noChangeArrowheads="1"/>
          </p:cNvSpPr>
          <p:nvPr/>
        </p:nvSpPr>
        <p:spPr bwMode="auto">
          <a:xfrm>
            <a:off x="2478102" y="1412206"/>
            <a:ext cx="6392863" cy="1670050"/>
          </a:xfrm>
          <a:prstGeom prst="rect">
            <a:avLst/>
          </a:prstGeom>
          <a:gradFill rotWithShape="1">
            <a:gsLst>
              <a:gs pos="0">
                <a:srgbClr val="346B84"/>
              </a:gs>
              <a:gs pos="50000">
                <a:srgbClr val="346B84">
                  <a:gamma/>
                  <a:tint val="19216"/>
                  <a:invGamma/>
                </a:srgbClr>
              </a:gs>
              <a:gs pos="100000">
                <a:srgbClr val="346B84"/>
              </a:gs>
            </a:gsLst>
            <a:lin ang="2700000" scaled="1"/>
          </a:gradFill>
          <a:ln w="19050" algn="ctr">
            <a:solidFill>
              <a:schemeClr val="tx2"/>
            </a:solidFill>
            <a:miter lim="800000"/>
            <a:headEnd/>
            <a:tailEnd/>
          </a:ln>
          <a:effectLst>
            <a:prstShdw prst="shdw17" dist="17961" dir="2700000">
              <a:schemeClr val="tx2">
                <a:gamma/>
                <a:shade val="60000"/>
                <a:invGamma/>
              </a:schemeClr>
            </a:prstShdw>
          </a:effectLst>
        </p:spPr>
        <p:txBody>
          <a:bodyPr wrap="none"/>
          <a:lstStyle/>
          <a:p>
            <a:endParaRPr lang="en-US" sz="1600">
              <a:solidFill>
                <a:srgbClr val="000000"/>
              </a:solidFill>
            </a:endParaRPr>
          </a:p>
        </p:txBody>
      </p:sp>
      <p:sp>
        <p:nvSpPr>
          <p:cNvPr id="845829" name="AutoShape 5"/>
          <p:cNvSpPr>
            <a:spLocks noChangeAspect="1" noChangeArrowheads="1"/>
          </p:cNvSpPr>
          <p:nvPr/>
        </p:nvSpPr>
        <p:spPr bwMode="auto">
          <a:xfrm>
            <a:off x="7451740" y="1755105"/>
            <a:ext cx="1200150" cy="1121409"/>
          </a:xfrm>
          <a:prstGeom prst="roundRect">
            <a:avLst>
              <a:gd name="adj" fmla="val 16667"/>
            </a:avLst>
          </a:prstGeom>
          <a:solidFill>
            <a:srgbClr val="346B84"/>
          </a:solidFill>
          <a:ln w="9525" algn="ctr">
            <a:noFill/>
            <a:round/>
            <a:headEnd/>
            <a:tailEnd/>
          </a:ln>
          <a:effectLst>
            <a:prstShdw prst="shdw17" dist="17961" dir="2700000">
              <a:srgbClr val="346B84">
                <a:gamma/>
                <a:shade val="60000"/>
                <a:invGamma/>
              </a:srgbClr>
            </a:prstShdw>
          </a:effectLst>
        </p:spPr>
        <p:txBody>
          <a:bodyPr wrap="none" anchor="ctr"/>
          <a:lstStyle/>
          <a:p>
            <a:endParaRPr lang="en-US" sz="1600" b="1">
              <a:solidFill>
                <a:srgbClr val="000000"/>
              </a:solidFill>
            </a:endParaRPr>
          </a:p>
        </p:txBody>
      </p:sp>
      <p:sp>
        <p:nvSpPr>
          <p:cNvPr id="845831" name="AutoShape 7"/>
          <p:cNvSpPr>
            <a:spLocks noChangeAspect="1" noChangeArrowheads="1"/>
          </p:cNvSpPr>
          <p:nvPr/>
        </p:nvSpPr>
        <p:spPr bwMode="auto">
          <a:xfrm>
            <a:off x="5014927" y="1769393"/>
            <a:ext cx="1200150" cy="1121409"/>
          </a:xfrm>
          <a:prstGeom prst="roundRect">
            <a:avLst>
              <a:gd name="adj" fmla="val 16667"/>
            </a:avLst>
          </a:prstGeom>
          <a:solidFill>
            <a:srgbClr val="346B84"/>
          </a:solidFill>
          <a:ln w="9525" algn="ctr">
            <a:noFill/>
            <a:round/>
            <a:headEnd/>
            <a:tailEnd/>
          </a:ln>
          <a:effectLst>
            <a:prstShdw prst="shdw17" dist="17961" dir="2700000">
              <a:srgbClr val="346B84">
                <a:gamma/>
                <a:shade val="60000"/>
                <a:invGamma/>
              </a:srgbClr>
            </a:prstShdw>
          </a:effectLst>
        </p:spPr>
        <p:txBody>
          <a:bodyPr wrap="none" anchor="ctr"/>
          <a:lstStyle/>
          <a:p>
            <a:endParaRPr lang="en-US" sz="1600" b="1">
              <a:solidFill>
                <a:srgbClr val="000000"/>
              </a:solidFill>
            </a:endParaRPr>
          </a:p>
        </p:txBody>
      </p:sp>
      <p:sp>
        <p:nvSpPr>
          <p:cNvPr id="845833" name="AutoShape 9"/>
          <p:cNvSpPr>
            <a:spLocks noChangeAspect="1" noChangeArrowheads="1"/>
          </p:cNvSpPr>
          <p:nvPr/>
        </p:nvSpPr>
        <p:spPr bwMode="auto">
          <a:xfrm>
            <a:off x="2525727" y="1753518"/>
            <a:ext cx="1200150" cy="1121409"/>
          </a:xfrm>
          <a:prstGeom prst="roundRect">
            <a:avLst>
              <a:gd name="adj" fmla="val 16667"/>
            </a:avLst>
          </a:prstGeom>
          <a:solidFill>
            <a:srgbClr val="346B84"/>
          </a:solidFill>
          <a:ln w="9525" algn="ctr">
            <a:noFill/>
            <a:round/>
            <a:headEnd/>
            <a:tailEnd/>
          </a:ln>
          <a:effectLst>
            <a:prstShdw prst="shdw17" dist="17961" dir="2700000">
              <a:srgbClr val="346B84">
                <a:gamma/>
                <a:shade val="60000"/>
                <a:invGamma/>
              </a:srgbClr>
            </a:prstShdw>
          </a:effectLst>
        </p:spPr>
        <p:txBody>
          <a:bodyPr wrap="none" anchor="ctr"/>
          <a:lstStyle/>
          <a:p>
            <a:endParaRPr lang="en-US" sz="1600" b="1">
              <a:solidFill>
                <a:srgbClr val="000000"/>
              </a:solidFill>
            </a:endParaRPr>
          </a:p>
        </p:txBody>
      </p:sp>
      <p:sp>
        <p:nvSpPr>
          <p:cNvPr id="845834" name="Rectangle 10"/>
          <p:cNvSpPr>
            <a:spLocks noChangeArrowheads="1"/>
          </p:cNvSpPr>
          <p:nvPr/>
        </p:nvSpPr>
        <p:spPr bwMode="auto">
          <a:xfrm>
            <a:off x="200357" y="3370228"/>
            <a:ext cx="3048000" cy="1152207"/>
          </a:xfrm>
          <a:prstGeom prst="rect">
            <a:avLst/>
          </a:prstGeom>
          <a:gradFill rotWithShape="1">
            <a:gsLst>
              <a:gs pos="0">
                <a:schemeClr val="accent1"/>
              </a:gs>
              <a:gs pos="100000">
                <a:srgbClr val="FEF5E0"/>
              </a:gs>
            </a:gsLst>
            <a:lin ang="2700000" scaled="1"/>
          </a:gradFill>
          <a:ln w="9525" algn="ctr">
            <a:solidFill>
              <a:schemeClr val="tx1"/>
            </a:solidFill>
            <a:miter lim="800000"/>
            <a:headEnd/>
            <a:tailEnd/>
          </a:ln>
          <a:effectLst/>
        </p:spPr>
        <p:txBody>
          <a:bodyPr wrap="none" anchor="ctr"/>
          <a:lstStyle/>
          <a:p>
            <a:endParaRPr lang="en-US" sz="1600">
              <a:solidFill>
                <a:srgbClr val="000000"/>
              </a:solidFill>
            </a:endParaRPr>
          </a:p>
        </p:txBody>
      </p:sp>
      <p:sp>
        <p:nvSpPr>
          <p:cNvPr id="845836" name="Rectangle 12"/>
          <p:cNvSpPr>
            <a:spLocks noGrp="1" noChangeArrowheads="1"/>
          </p:cNvSpPr>
          <p:nvPr>
            <p:ph type="title"/>
          </p:nvPr>
        </p:nvSpPr>
        <p:spPr>
          <a:xfrm>
            <a:off x="234950" y="217488"/>
            <a:ext cx="8559799" cy="646578"/>
          </a:xfrm>
          <a:noFill/>
        </p:spPr>
        <p:txBody>
          <a:bodyPr/>
          <a:lstStyle/>
          <a:p>
            <a:r>
              <a:rPr lang="en-US" sz="2000" dirty="0" smtClean="0">
                <a:solidFill>
                  <a:srgbClr val="666666"/>
                </a:solidFill>
              </a:rPr>
              <a:t>SAP BusinessObjects Lifecycle Management</a:t>
            </a:r>
            <a:br>
              <a:rPr lang="en-US" sz="2000" dirty="0" smtClean="0">
                <a:solidFill>
                  <a:srgbClr val="666666"/>
                </a:solidFill>
              </a:rPr>
            </a:br>
            <a:r>
              <a:rPr lang="en-US" sz="1800" dirty="0" smtClean="0">
                <a:solidFill>
                  <a:srgbClr val="666666"/>
                </a:solidFill>
                <a:latin typeface="+mn-lt"/>
              </a:rPr>
              <a:t>Integration with SAP CTS+</a:t>
            </a:r>
            <a:endParaRPr lang="en-US" dirty="0">
              <a:latin typeface="+mn-lt"/>
            </a:endParaRPr>
          </a:p>
        </p:txBody>
      </p:sp>
      <p:sp>
        <p:nvSpPr>
          <p:cNvPr id="845837" name="Text Box 13"/>
          <p:cNvSpPr txBox="1">
            <a:spLocks noChangeArrowheads="1"/>
          </p:cNvSpPr>
          <p:nvPr/>
        </p:nvSpPr>
        <p:spPr bwMode="auto">
          <a:xfrm>
            <a:off x="2457465" y="1402680"/>
            <a:ext cx="6397625" cy="274638"/>
          </a:xfrm>
          <a:prstGeom prst="rect">
            <a:avLst/>
          </a:prstGeom>
          <a:solidFill>
            <a:srgbClr val="346B84"/>
          </a:solidFill>
          <a:ln w="19050" algn="ctr">
            <a:noFill/>
            <a:miter lim="800000"/>
            <a:headEnd/>
            <a:tailEnd/>
          </a:ln>
          <a:effectLst>
            <a:prstShdw prst="shdw17" dist="17961" dir="2700000">
              <a:srgbClr val="346B84">
                <a:gamma/>
                <a:shade val="60000"/>
                <a:invGamma/>
              </a:srgbClr>
            </a:prstShdw>
          </a:effectLst>
        </p:spPr>
        <p:txBody>
          <a:bodyPr wrap="none"/>
          <a:lstStyle/>
          <a:p>
            <a:pPr>
              <a:spcBef>
                <a:spcPct val="50000"/>
              </a:spcBef>
            </a:pPr>
            <a:r>
              <a:rPr lang="en-US" sz="1100" b="1">
                <a:solidFill>
                  <a:srgbClr val="FFFFFF"/>
                </a:solidFill>
                <a:cs typeface="Times New Roman" pitchFamily="18" charset="0"/>
              </a:rPr>
              <a:t>TMS System-Landscape Configuration – </a:t>
            </a:r>
            <a:r>
              <a:rPr lang="en-US" sz="1100" b="1" smtClean="0">
                <a:solidFill>
                  <a:srgbClr val="FFFFFF"/>
                </a:solidFill>
                <a:cs typeface="Times New Roman" pitchFamily="18" charset="0"/>
              </a:rPr>
              <a:t>Representation of BOE Systems</a:t>
            </a:r>
            <a:endParaRPr lang="en-US" sz="1100" b="1">
              <a:solidFill>
                <a:srgbClr val="FFFFFF"/>
              </a:solidFill>
              <a:cs typeface="Times New Roman" pitchFamily="18" charset="0"/>
            </a:endParaRPr>
          </a:p>
        </p:txBody>
      </p:sp>
      <p:sp>
        <p:nvSpPr>
          <p:cNvPr id="845838" name="Text Box 14"/>
          <p:cNvSpPr txBox="1">
            <a:spLocks noChangeArrowheads="1"/>
          </p:cNvSpPr>
          <p:nvPr/>
        </p:nvSpPr>
        <p:spPr bwMode="gray">
          <a:xfrm>
            <a:off x="2617802" y="1842418"/>
            <a:ext cx="1146175" cy="150812"/>
          </a:xfrm>
          <a:prstGeom prst="rect">
            <a:avLst/>
          </a:prstGeom>
          <a:noFill/>
          <a:ln w="12700">
            <a:noFill/>
            <a:miter lim="800000"/>
            <a:headEnd/>
            <a:tailEnd/>
          </a:ln>
          <a:effectLst/>
        </p:spPr>
        <p:txBody>
          <a:bodyPr lIns="0" tIns="0" rIns="0" bIns="0"/>
          <a:lstStyle/>
          <a:p>
            <a:pPr algn="ctr" eaLnBrk="0" hangingPunct="0">
              <a:spcBef>
                <a:spcPct val="50000"/>
              </a:spcBef>
            </a:pPr>
            <a:r>
              <a:rPr lang="en-US" sz="900" b="1" smtClean="0">
                <a:solidFill>
                  <a:srgbClr val="FFFFFF"/>
                </a:solidFill>
              </a:rPr>
              <a:t>TD1</a:t>
            </a:r>
          </a:p>
          <a:p>
            <a:pPr algn="ctr" eaLnBrk="0" hangingPunct="0"/>
            <a:r>
              <a:rPr lang="en-US" sz="900" b="1" smtClean="0">
                <a:solidFill>
                  <a:srgbClr val="FFFFFF"/>
                </a:solidFill>
              </a:rPr>
              <a:t>(DEV System)</a:t>
            </a:r>
            <a:endParaRPr lang="en-US" sz="900" b="1">
              <a:solidFill>
                <a:srgbClr val="FFFFFF"/>
              </a:solidFill>
            </a:endParaRPr>
          </a:p>
        </p:txBody>
      </p:sp>
      <p:sp>
        <p:nvSpPr>
          <p:cNvPr id="845839" name="Line 15"/>
          <p:cNvSpPr>
            <a:spLocks noChangeShapeType="1"/>
          </p:cNvSpPr>
          <p:nvPr/>
        </p:nvSpPr>
        <p:spPr bwMode="gray">
          <a:xfrm>
            <a:off x="3733815" y="2178968"/>
            <a:ext cx="1277937" cy="1587"/>
          </a:xfrm>
          <a:prstGeom prst="line">
            <a:avLst/>
          </a:prstGeom>
          <a:noFill/>
          <a:ln w="19050">
            <a:solidFill>
              <a:srgbClr val="00257E"/>
            </a:solidFill>
            <a:round/>
            <a:headEnd/>
            <a:tailEnd type="triangle" w="lg" len="med"/>
          </a:ln>
          <a:effectLst/>
        </p:spPr>
        <p:txBody>
          <a:bodyPr wrap="none" lIns="90000" tIns="46800" rIns="90000" bIns="46800"/>
          <a:lstStyle/>
          <a:p>
            <a:endParaRPr lang="en-US" sz="1600">
              <a:solidFill>
                <a:srgbClr val="000000"/>
              </a:solidFill>
            </a:endParaRPr>
          </a:p>
        </p:txBody>
      </p:sp>
      <p:sp>
        <p:nvSpPr>
          <p:cNvPr id="845840" name="Line 16"/>
          <p:cNvSpPr>
            <a:spLocks noChangeShapeType="1"/>
          </p:cNvSpPr>
          <p:nvPr/>
        </p:nvSpPr>
        <p:spPr bwMode="gray">
          <a:xfrm>
            <a:off x="6184915" y="2182143"/>
            <a:ext cx="1257300" cy="1587"/>
          </a:xfrm>
          <a:prstGeom prst="line">
            <a:avLst/>
          </a:prstGeom>
          <a:noFill/>
          <a:ln w="19050">
            <a:solidFill>
              <a:srgbClr val="00257E"/>
            </a:solidFill>
            <a:round/>
            <a:headEnd/>
            <a:tailEnd type="triangle" w="lg" len="med"/>
          </a:ln>
          <a:effectLst/>
        </p:spPr>
        <p:txBody>
          <a:bodyPr wrap="none" lIns="90000" tIns="46800" rIns="90000" bIns="46800"/>
          <a:lstStyle/>
          <a:p>
            <a:endParaRPr lang="en-US" sz="1600">
              <a:solidFill>
                <a:srgbClr val="000000"/>
              </a:solidFill>
            </a:endParaRPr>
          </a:p>
        </p:txBody>
      </p:sp>
      <p:sp>
        <p:nvSpPr>
          <p:cNvPr id="845889" name="Text Box 65"/>
          <p:cNvSpPr txBox="1">
            <a:spLocks noChangeArrowheads="1"/>
          </p:cNvSpPr>
          <p:nvPr/>
        </p:nvSpPr>
        <p:spPr bwMode="gray">
          <a:xfrm>
            <a:off x="5454347" y="5608285"/>
            <a:ext cx="652463" cy="244475"/>
          </a:xfrm>
          <a:prstGeom prst="rect">
            <a:avLst/>
          </a:prstGeom>
          <a:noFill/>
          <a:ln w="12700" algn="ctr">
            <a:noFill/>
            <a:miter lim="800000"/>
            <a:headEnd/>
            <a:tailEnd/>
          </a:ln>
          <a:effectLst/>
        </p:spPr>
        <p:txBody>
          <a:bodyPr/>
          <a:lstStyle/>
          <a:p>
            <a:pPr>
              <a:spcBef>
                <a:spcPct val="50000"/>
              </a:spcBef>
            </a:pPr>
            <a:r>
              <a:rPr lang="en-US" sz="900" b="1">
                <a:solidFill>
                  <a:srgbClr val="FFFFFF"/>
                </a:solidFill>
              </a:rPr>
              <a:t>TEST</a:t>
            </a:r>
          </a:p>
        </p:txBody>
      </p:sp>
      <p:grpSp>
        <p:nvGrpSpPr>
          <p:cNvPr id="2" name="Group 66"/>
          <p:cNvGrpSpPr>
            <a:grpSpLocks/>
          </p:cNvGrpSpPr>
          <p:nvPr/>
        </p:nvGrpSpPr>
        <p:grpSpPr bwMode="auto">
          <a:xfrm>
            <a:off x="5205110" y="5171723"/>
            <a:ext cx="1225550" cy="684212"/>
            <a:chOff x="5760" y="1589"/>
            <a:chExt cx="771" cy="592"/>
          </a:xfrm>
        </p:grpSpPr>
        <p:grpSp>
          <p:nvGrpSpPr>
            <p:cNvPr id="3" name="Group 67"/>
            <p:cNvGrpSpPr>
              <a:grpSpLocks/>
            </p:cNvGrpSpPr>
            <p:nvPr/>
          </p:nvGrpSpPr>
          <p:grpSpPr bwMode="auto">
            <a:xfrm>
              <a:off x="5760" y="1589"/>
              <a:ext cx="771" cy="592"/>
              <a:chOff x="5856" y="1632"/>
              <a:chExt cx="636" cy="549"/>
            </a:xfrm>
          </p:grpSpPr>
          <p:sp>
            <p:nvSpPr>
              <p:cNvPr id="845892" name="Text Box 68"/>
              <p:cNvSpPr txBox="1">
                <a:spLocks noChangeArrowheads="1"/>
              </p:cNvSpPr>
              <p:nvPr/>
            </p:nvSpPr>
            <p:spPr bwMode="auto">
              <a:xfrm>
                <a:off x="5920" y="1714"/>
                <a:ext cx="515" cy="224"/>
              </a:xfrm>
              <a:prstGeom prst="rect">
                <a:avLst/>
              </a:prstGeom>
              <a:noFill/>
              <a:ln w="12700">
                <a:noFill/>
                <a:miter lim="800000"/>
                <a:headEnd/>
                <a:tailEnd/>
              </a:ln>
              <a:effectLst/>
            </p:spPr>
            <p:txBody>
              <a:bodyPr lIns="90000" tIns="46800" rIns="90000" bIns="46800">
                <a:spAutoFit/>
              </a:bodyPr>
              <a:lstStyle/>
              <a:p>
                <a:endParaRPr lang="en-US" sz="1200" b="1">
                  <a:solidFill>
                    <a:srgbClr val="FFFFFF"/>
                  </a:solidFill>
                  <a:cs typeface="Arial" charset="0"/>
                </a:endParaRPr>
              </a:p>
            </p:txBody>
          </p:sp>
          <p:sp>
            <p:nvSpPr>
              <p:cNvPr id="845893" name="Text Box 69"/>
              <p:cNvSpPr txBox="1">
                <a:spLocks noChangeArrowheads="1"/>
              </p:cNvSpPr>
              <p:nvPr>
                <p:custDataLst>
                  <p:tags r:id="rId35"/>
                </p:custDataLst>
              </p:nvPr>
            </p:nvSpPr>
            <p:spPr bwMode="auto">
              <a:xfrm>
                <a:off x="6086" y="1649"/>
                <a:ext cx="240" cy="148"/>
              </a:xfrm>
              <a:prstGeom prst="rect">
                <a:avLst/>
              </a:prstGeom>
              <a:noFill/>
              <a:ln w="12700">
                <a:noFill/>
                <a:miter lim="800000"/>
                <a:headEnd/>
                <a:tailEnd/>
              </a:ln>
              <a:effectLst/>
            </p:spPr>
            <p:txBody>
              <a:bodyPr lIns="0" tIns="0" rIns="0" bIns="0">
                <a:spAutoFit/>
              </a:bodyPr>
              <a:lstStyle/>
              <a:p>
                <a:endParaRPr lang="en-US" sz="1200" b="1">
                  <a:solidFill>
                    <a:srgbClr val="000000"/>
                  </a:solidFill>
                  <a:cs typeface="Arial" charset="0"/>
                </a:endParaRPr>
              </a:p>
            </p:txBody>
          </p:sp>
          <p:sp>
            <p:nvSpPr>
              <p:cNvPr id="845894" name="Rectangle 70"/>
              <p:cNvSpPr>
                <a:spLocks noChangeArrowheads="1"/>
              </p:cNvSpPr>
              <p:nvPr>
                <p:custDataLst>
                  <p:tags r:id="rId36"/>
                </p:custDataLst>
              </p:nvPr>
            </p:nvSpPr>
            <p:spPr bwMode="auto">
              <a:xfrm>
                <a:off x="5990" y="1714"/>
                <a:ext cx="260" cy="280"/>
              </a:xfrm>
              <a:prstGeom prst="rect">
                <a:avLst/>
              </a:prstGeom>
              <a:solidFill>
                <a:srgbClr val="A594B9"/>
              </a:solidFill>
              <a:ln w="12700">
                <a:solidFill>
                  <a:schemeClr val="tx1"/>
                </a:solidFill>
                <a:miter lim="800000"/>
                <a:headEnd/>
                <a:tailEnd/>
              </a:ln>
              <a:effectLst/>
            </p:spPr>
            <p:txBody>
              <a:bodyPr lIns="90000" tIns="46800" rIns="90000" bIns="46800" anchor="ctr">
                <a:spAutoFit/>
              </a:bodyPr>
              <a:lstStyle/>
              <a:p>
                <a:endParaRPr lang="en-US" sz="1600">
                  <a:solidFill>
                    <a:srgbClr val="000000"/>
                  </a:solidFill>
                </a:endParaRPr>
              </a:p>
            </p:txBody>
          </p:sp>
          <p:sp>
            <p:nvSpPr>
              <p:cNvPr id="845895" name="Line 71"/>
              <p:cNvSpPr>
                <a:spLocks noChangeShapeType="1"/>
              </p:cNvSpPr>
              <p:nvPr>
                <p:custDataLst>
                  <p:tags r:id="rId37"/>
                </p:custDataLst>
              </p:nvPr>
            </p:nvSpPr>
            <p:spPr bwMode="auto">
              <a:xfrm flipV="1">
                <a:off x="5856" y="1725"/>
                <a:ext cx="584" cy="2"/>
              </a:xfrm>
              <a:prstGeom prst="line">
                <a:avLst/>
              </a:prstGeom>
              <a:noFill/>
              <a:ln w="57150">
                <a:solidFill>
                  <a:srgbClr val="A6A6A6"/>
                </a:solidFill>
                <a:round/>
                <a:headEnd/>
                <a:tailEnd/>
              </a:ln>
              <a:effectLst/>
            </p:spPr>
            <p:txBody>
              <a:bodyPr wrap="none" anchor="ctr"/>
              <a:lstStyle/>
              <a:p>
                <a:endParaRPr lang="en-US" sz="1600">
                  <a:solidFill>
                    <a:srgbClr val="000000"/>
                  </a:solidFill>
                </a:endParaRPr>
              </a:p>
            </p:txBody>
          </p:sp>
          <p:sp>
            <p:nvSpPr>
              <p:cNvPr id="845896" name="Rectangle 72"/>
              <p:cNvSpPr>
                <a:spLocks noChangeArrowheads="1"/>
              </p:cNvSpPr>
              <p:nvPr>
                <p:custDataLst>
                  <p:tags r:id="rId38"/>
                </p:custDataLst>
              </p:nvPr>
            </p:nvSpPr>
            <p:spPr bwMode="auto">
              <a:xfrm>
                <a:off x="5856" y="1731"/>
                <a:ext cx="585" cy="400"/>
              </a:xfrm>
              <a:prstGeom prst="rect">
                <a:avLst/>
              </a:prstGeom>
              <a:solidFill>
                <a:srgbClr val="00257E"/>
              </a:solidFill>
              <a:ln w="9525">
                <a:noFill/>
                <a:miter lim="800000"/>
                <a:headEnd/>
                <a:tailEnd/>
              </a:ln>
              <a:effectLst/>
            </p:spPr>
            <p:txBody>
              <a:bodyPr wrap="none" anchor="ctr"/>
              <a:lstStyle/>
              <a:p>
                <a:endParaRPr lang="en-US" sz="1600">
                  <a:solidFill>
                    <a:srgbClr val="000000"/>
                  </a:solidFill>
                </a:endParaRPr>
              </a:p>
            </p:txBody>
          </p:sp>
          <p:sp>
            <p:nvSpPr>
              <p:cNvPr id="845897" name="Freeform 73"/>
              <p:cNvSpPr>
                <a:spLocks/>
              </p:cNvSpPr>
              <p:nvPr>
                <p:custDataLst>
                  <p:tags r:id="rId39"/>
                </p:custDataLst>
              </p:nvPr>
            </p:nvSpPr>
            <p:spPr bwMode="auto">
              <a:xfrm>
                <a:off x="6441" y="1689"/>
                <a:ext cx="17" cy="442"/>
              </a:xfrm>
              <a:custGeom>
                <a:avLst/>
                <a:gdLst/>
                <a:ahLst/>
                <a:cxnLst>
                  <a:cxn ang="0">
                    <a:pos x="0" y="955"/>
                  </a:cxn>
                  <a:cxn ang="0">
                    <a:pos x="46" y="891"/>
                  </a:cxn>
                  <a:cxn ang="0">
                    <a:pos x="46" y="0"/>
                  </a:cxn>
                  <a:cxn ang="0">
                    <a:pos x="0" y="64"/>
                  </a:cxn>
                </a:cxnLst>
                <a:rect l="0" t="0" r="r" b="b"/>
                <a:pathLst>
                  <a:path w="46" h="955">
                    <a:moveTo>
                      <a:pt x="0" y="955"/>
                    </a:moveTo>
                    <a:lnTo>
                      <a:pt x="46" y="891"/>
                    </a:lnTo>
                    <a:lnTo>
                      <a:pt x="46" y="0"/>
                    </a:lnTo>
                    <a:lnTo>
                      <a:pt x="0" y="64"/>
                    </a:lnTo>
                  </a:path>
                </a:pathLst>
              </a:custGeom>
              <a:solidFill>
                <a:srgbClr val="000066"/>
              </a:solidFill>
              <a:ln w="9525" cap="flat" cmpd="sng">
                <a:noFill/>
                <a:prstDash val="solid"/>
                <a:round/>
                <a:headEnd type="none" w="med" len="med"/>
                <a:tailEnd type="none" w="med" len="med"/>
              </a:ln>
              <a:effectLst/>
            </p:spPr>
            <p:txBody>
              <a:bodyPr wrap="none" anchor="ctr"/>
              <a:lstStyle/>
              <a:p>
                <a:endParaRPr lang="en-US" sz="1600">
                  <a:solidFill>
                    <a:srgbClr val="000000"/>
                  </a:solidFill>
                </a:endParaRPr>
              </a:p>
            </p:txBody>
          </p:sp>
          <p:sp>
            <p:nvSpPr>
              <p:cNvPr id="845898" name="AutoShape 74"/>
              <p:cNvSpPr>
                <a:spLocks noChangeArrowheads="1"/>
              </p:cNvSpPr>
              <p:nvPr>
                <p:custDataLst>
                  <p:tags r:id="rId40"/>
                </p:custDataLst>
              </p:nvPr>
            </p:nvSpPr>
            <p:spPr bwMode="auto">
              <a:xfrm>
                <a:off x="5856" y="1634"/>
                <a:ext cx="379" cy="90"/>
              </a:xfrm>
              <a:prstGeom prst="cube">
                <a:avLst>
                  <a:gd name="adj" fmla="val 35324"/>
                </a:avLst>
              </a:prstGeom>
              <a:solidFill>
                <a:srgbClr val="00257E"/>
              </a:solidFill>
              <a:ln w="9525">
                <a:noFill/>
                <a:miter lim="800000"/>
                <a:headEnd/>
                <a:tailEnd/>
              </a:ln>
              <a:effectLst/>
            </p:spPr>
            <p:txBody>
              <a:bodyPr wrap="none" anchor="ctr"/>
              <a:lstStyle/>
              <a:p>
                <a:endParaRPr lang="en-US" sz="1600">
                  <a:solidFill>
                    <a:srgbClr val="000000"/>
                  </a:solidFill>
                </a:endParaRPr>
              </a:p>
            </p:txBody>
          </p:sp>
          <p:sp>
            <p:nvSpPr>
              <p:cNvPr id="845899" name="AutoShape 75"/>
              <p:cNvSpPr>
                <a:spLocks noChangeArrowheads="1"/>
              </p:cNvSpPr>
              <p:nvPr>
                <p:custDataLst>
                  <p:tags r:id="rId41"/>
                </p:custDataLst>
              </p:nvPr>
            </p:nvSpPr>
            <p:spPr bwMode="auto">
              <a:xfrm>
                <a:off x="6209" y="1634"/>
                <a:ext cx="168" cy="90"/>
              </a:xfrm>
              <a:prstGeom prst="cube">
                <a:avLst>
                  <a:gd name="adj" fmla="val 35324"/>
                </a:avLst>
              </a:prstGeom>
              <a:solidFill>
                <a:srgbClr val="B9ACC8"/>
              </a:solidFill>
              <a:ln w="9525">
                <a:noFill/>
                <a:miter lim="800000"/>
                <a:headEnd/>
                <a:tailEnd/>
              </a:ln>
              <a:effectLst/>
            </p:spPr>
            <p:txBody>
              <a:bodyPr wrap="none" anchor="ctr"/>
              <a:lstStyle/>
              <a:p>
                <a:endParaRPr lang="en-US" sz="1600">
                  <a:solidFill>
                    <a:srgbClr val="000000"/>
                  </a:solidFill>
                </a:endParaRPr>
              </a:p>
            </p:txBody>
          </p:sp>
          <p:sp>
            <p:nvSpPr>
              <p:cNvPr id="845900" name="Freeform 76"/>
              <p:cNvSpPr>
                <a:spLocks/>
              </p:cNvSpPr>
              <p:nvPr>
                <p:custDataLst>
                  <p:tags r:id="rId42"/>
                </p:custDataLst>
              </p:nvPr>
            </p:nvSpPr>
            <p:spPr bwMode="auto">
              <a:xfrm>
                <a:off x="6209" y="1633"/>
                <a:ext cx="167" cy="31"/>
              </a:xfrm>
              <a:custGeom>
                <a:avLst/>
                <a:gdLst/>
                <a:ahLst/>
                <a:cxnLst>
                  <a:cxn ang="0">
                    <a:pos x="0" y="72"/>
                  </a:cxn>
                  <a:cxn ang="0">
                    <a:pos x="72" y="0"/>
                  </a:cxn>
                  <a:cxn ang="0">
                    <a:pos x="464" y="0"/>
                  </a:cxn>
                  <a:cxn ang="0">
                    <a:pos x="393" y="70"/>
                  </a:cxn>
                  <a:cxn ang="0">
                    <a:pos x="0" y="72"/>
                  </a:cxn>
                </a:cxnLst>
                <a:rect l="0" t="0" r="r" b="b"/>
                <a:pathLst>
                  <a:path w="464" h="72">
                    <a:moveTo>
                      <a:pt x="0" y="72"/>
                    </a:moveTo>
                    <a:lnTo>
                      <a:pt x="72" y="0"/>
                    </a:lnTo>
                    <a:lnTo>
                      <a:pt x="464" y="0"/>
                    </a:lnTo>
                    <a:lnTo>
                      <a:pt x="393" y="70"/>
                    </a:lnTo>
                    <a:lnTo>
                      <a:pt x="0" y="72"/>
                    </a:lnTo>
                    <a:close/>
                  </a:path>
                </a:pathLst>
              </a:custGeom>
              <a:solidFill>
                <a:srgbClr val="D0C8DA"/>
              </a:solidFill>
              <a:ln w="9525" cap="flat" cmpd="sng">
                <a:noFill/>
                <a:prstDash val="solid"/>
                <a:round/>
                <a:headEnd type="none" w="med" len="med"/>
                <a:tailEnd type="none" w="med" len="med"/>
              </a:ln>
              <a:effectLst/>
            </p:spPr>
            <p:txBody>
              <a:bodyPr wrap="none" anchor="ctr"/>
              <a:lstStyle/>
              <a:p>
                <a:endParaRPr lang="en-US" sz="1600">
                  <a:solidFill>
                    <a:srgbClr val="000000"/>
                  </a:solidFill>
                </a:endParaRPr>
              </a:p>
            </p:txBody>
          </p:sp>
          <p:sp>
            <p:nvSpPr>
              <p:cNvPr id="845901" name="Freeform 77"/>
              <p:cNvSpPr>
                <a:spLocks/>
              </p:cNvSpPr>
              <p:nvPr>
                <p:custDataLst>
                  <p:tags r:id="rId43"/>
                </p:custDataLst>
              </p:nvPr>
            </p:nvSpPr>
            <p:spPr bwMode="auto">
              <a:xfrm>
                <a:off x="6351" y="1665"/>
                <a:ext cx="90" cy="58"/>
              </a:xfrm>
              <a:custGeom>
                <a:avLst/>
                <a:gdLst/>
                <a:ahLst/>
                <a:cxnLst>
                  <a:cxn ang="0">
                    <a:pos x="2" y="0"/>
                  </a:cxn>
                  <a:cxn ang="0">
                    <a:pos x="240" y="0"/>
                  </a:cxn>
                  <a:cxn ang="0">
                    <a:pos x="240" y="122"/>
                  </a:cxn>
                  <a:cxn ang="0">
                    <a:pos x="0" y="122"/>
                  </a:cxn>
                  <a:cxn ang="0">
                    <a:pos x="2" y="0"/>
                  </a:cxn>
                </a:cxnLst>
                <a:rect l="0" t="0" r="r" b="b"/>
                <a:pathLst>
                  <a:path w="240" h="122">
                    <a:moveTo>
                      <a:pt x="2" y="0"/>
                    </a:moveTo>
                    <a:lnTo>
                      <a:pt x="240" y="0"/>
                    </a:lnTo>
                    <a:lnTo>
                      <a:pt x="240" y="122"/>
                    </a:lnTo>
                    <a:lnTo>
                      <a:pt x="0" y="122"/>
                    </a:lnTo>
                    <a:cubicBezTo>
                      <a:pt x="1" y="81"/>
                      <a:pt x="2" y="0"/>
                      <a:pt x="2" y="0"/>
                    </a:cubicBezTo>
                    <a:close/>
                  </a:path>
                </a:pathLst>
              </a:custGeom>
              <a:solidFill>
                <a:srgbClr val="A2C2FC"/>
              </a:solidFill>
              <a:ln w="9525" cap="flat" cmpd="sng">
                <a:noFill/>
                <a:prstDash val="solid"/>
                <a:round/>
                <a:headEnd/>
                <a:tailEnd/>
              </a:ln>
              <a:effectLst/>
            </p:spPr>
            <p:txBody>
              <a:bodyPr wrap="none" anchor="ctr"/>
              <a:lstStyle/>
              <a:p>
                <a:endParaRPr lang="en-US" sz="1600">
                  <a:solidFill>
                    <a:srgbClr val="000000"/>
                  </a:solidFill>
                </a:endParaRPr>
              </a:p>
            </p:txBody>
          </p:sp>
          <p:sp>
            <p:nvSpPr>
              <p:cNvPr id="845902" name="Freeform 78"/>
              <p:cNvSpPr>
                <a:spLocks/>
              </p:cNvSpPr>
              <p:nvPr>
                <p:custDataLst>
                  <p:tags r:id="rId44"/>
                </p:custDataLst>
              </p:nvPr>
            </p:nvSpPr>
            <p:spPr bwMode="auto">
              <a:xfrm>
                <a:off x="6439" y="1684"/>
                <a:ext cx="20" cy="49"/>
              </a:xfrm>
              <a:custGeom>
                <a:avLst/>
                <a:gdLst/>
                <a:ahLst/>
                <a:cxnLst>
                  <a:cxn ang="0">
                    <a:pos x="0" y="99"/>
                  </a:cxn>
                  <a:cxn ang="0">
                    <a:pos x="0" y="70"/>
                  </a:cxn>
                  <a:cxn ang="0">
                    <a:pos x="50" y="0"/>
                  </a:cxn>
                  <a:cxn ang="0">
                    <a:pos x="50" y="28"/>
                  </a:cxn>
                  <a:cxn ang="0">
                    <a:pos x="0" y="99"/>
                  </a:cxn>
                </a:cxnLst>
                <a:rect l="0" t="0" r="r" b="b"/>
                <a:pathLst>
                  <a:path w="50" h="99">
                    <a:moveTo>
                      <a:pt x="0" y="99"/>
                    </a:moveTo>
                    <a:lnTo>
                      <a:pt x="0" y="70"/>
                    </a:lnTo>
                    <a:lnTo>
                      <a:pt x="50" y="0"/>
                    </a:lnTo>
                    <a:lnTo>
                      <a:pt x="50" y="28"/>
                    </a:lnTo>
                    <a:lnTo>
                      <a:pt x="0" y="99"/>
                    </a:lnTo>
                    <a:close/>
                  </a:path>
                </a:pathLst>
              </a:custGeom>
              <a:solidFill>
                <a:srgbClr val="9A9A9A"/>
              </a:solidFill>
              <a:ln w="9525">
                <a:noFill/>
                <a:round/>
                <a:headEnd/>
                <a:tailEnd/>
              </a:ln>
              <a:effectLst/>
            </p:spPr>
            <p:txBody>
              <a:bodyPr wrap="none" anchor="ctr"/>
              <a:lstStyle/>
              <a:p>
                <a:endParaRPr lang="en-US" sz="1600">
                  <a:solidFill>
                    <a:srgbClr val="000000"/>
                  </a:solidFill>
                </a:endParaRPr>
              </a:p>
            </p:txBody>
          </p:sp>
          <p:sp>
            <p:nvSpPr>
              <p:cNvPr id="845903" name="Freeform 79"/>
              <p:cNvSpPr>
                <a:spLocks/>
              </p:cNvSpPr>
              <p:nvPr>
                <p:custDataLst>
                  <p:tags r:id="rId45"/>
                </p:custDataLst>
              </p:nvPr>
            </p:nvSpPr>
            <p:spPr bwMode="auto">
              <a:xfrm>
                <a:off x="6350" y="1633"/>
                <a:ext cx="109" cy="34"/>
              </a:xfrm>
              <a:custGeom>
                <a:avLst/>
                <a:gdLst/>
                <a:ahLst/>
                <a:cxnLst>
                  <a:cxn ang="0">
                    <a:pos x="0" y="73"/>
                  </a:cxn>
                  <a:cxn ang="0">
                    <a:pos x="72" y="0"/>
                  </a:cxn>
                  <a:cxn ang="0">
                    <a:pos x="291" y="0"/>
                  </a:cxn>
                  <a:cxn ang="0">
                    <a:pos x="241" y="73"/>
                  </a:cxn>
                  <a:cxn ang="0">
                    <a:pos x="0" y="73"/>
                  </a:cxn>
                </a:cxnLst>
                <a:rect l="0" t="0" r="r" b="b"/>
                <a:pathLst>
                  <a:path w="291" h="73">
                    <a:moveTo>
                      <a:pt x="0" y="73"/>
                    </a:moveTo>
                    <a:lnTo>
                      <a:pt x="72" y="0"/>
                    </a:lnTo>
                    <a:lnTo>
                      <a:pt x="291" y="0"/>
                    </a:lnTo>
                    <a:lnTo>
                      <a:pt x="241" y="73"/>
                    </a:lnTo>
                    <a:lnTo>
                      <a:pt x="0" y="73"/>
                    </a:lnTo>
                    <a:close/>
                  </a:path>
                </a:pathLst>
              </a:custGeom>
              <a:solidFill>
                <a:srgbClr val="D6E7FE"/>
              </a:solidFill>
              <a:ln w="9525" cap="flat" cmpd="sng">
                <a:noFill/>
                <a:prstDash val="solid"/>
                <a:round/>
                <a:headEnd type="none" w="med" len="med"/>
                <a:tailEnd type="none" w="med" len="med"/>
              </a:ln>
              <a:effectLst/>
            </p:spPr>
            <p:txBody>
              <a:bodyPr wrap="none" anchor="ctr"/>
              <a:lstStyle/>
              <a:p>
                <a:endParaRPr lang="en-US" sz="1600">
                  <a:solidFill>
                    <a:srgbClr val="000000"/>
                  </a:solidFill>
                </a:endParaRPr>
              </a:p>
            </p:txBody>
          </p:sp>
          <p:sp>
            <p:nvSpPr>
              <p:cNvPr id="845904" name="Freeform 80"/>
              <p:cNvSpPr>
                <a:spLocks/>
              </p:cNvSpPr>
              <p:nvPr>
                <p:custDataLst>
                  <p:tags r:id="rId46"/>
                </p:custDataLst>
              </p:nvPr>
            </p:nvSpPr>
            <p:spPr bwMode="auto">
              <a:xfrm>
                <a:off x="6440" y="1632"/>
                <a:ext cx="19" cy="89"/>
              </a:xfrm>
              <a:custGeom>
                <a:avLst/>
                <a:gdLst/>
                <a:ahLst/>
                <a:cxnLst>
                  <a:cxn ang="0">
                    <a:pos x="0" y="345"/>
                  </a:cxn>
                  <a:cxn ang="0">
                    <a:pos x="0" y="135"/>
                  </a:cxn>
                  <a:cxn ang="0">
                    <a:pos x="93" y="0"/>
                  </a:cxn>
                  <a:cxn ang="0">
                    <a:pos x="93" y="210"/>
                  </a:cxn>
                </a:cxnLst>
                <a:rect l="0" t="0" r="r" b="b"/>
                <a:pathLst>
                  <a:path w="93" h="345">
                    <a:moveTo>
                      <a:pt x="0" y="345"/>
                    </a:moveTo>
                    <a:lnTo>
                      <a:pt x="0" y="135"/>
                    </a:lnTo>
                    <a:lnTo>
                      <a:pt x="93" y="0"/>
                    </a:lnTo>
                    <a:lnTo>
                      <a:pt x="93" y="210"/>
                    </a:lnTo>
                  </a:path>
                </a:pathLst>
              </a:custGeom>
              <a:solidFill>
                <a:srgbClr val="85AFFB"/>
              </a:solidFill>
              <a:ln w="9525" cap="flat" cmpd="sng">
                <a:noFill/>
                <a:prstDash val="solid"/>
                <a:round/>
                <a:headEnd type="none" w="med" len="med"/>
                <a:tailEnd type="none" w="med" len="med"/>
              </a:ln>
              <a:effectLst/>
            </p:spPr>
            <p:txBody>
              <a:bodyPr wrap="none" anchor="ctr"/>
              <a:lstStyle/>
              <a:p>
                <a:endParaRPr lang="en-US" sz="1600">
                  <a:solidFill>
                    <a:srgbClr val="000000"/>
                  </a:solidFill>
                </a:endParaRPr>
              </a:p>
            </p:txBody>
          </p:sp>
          <p:sp>
            <p:nvSpPr>
              <p:cNvPr id="845905" name="Oval 81"/>
              <p:cNvSpPr>
                <a:spLocks noChangeArrowheads="1"/>
              </p:cNvSpPr>
              <p:nvPr>
                <p:custDataLst>
                  <p:tags r:id="rId47"/>
                </p:custDataLst>
              </p:nvPr>
            </p:nvSpPr>
            <p:spPr bwMode="auto">
              <a:xfrm>
                <a:off x="6321" y="2038"/>
                <a:ext cx="142" cy="143"/>
              </a:xfrm>
              <a:prstGeom prst="ellipse">
                <a:avLst/>
              </a:prstGeom>
              <a:solidFill>
                <a:srgbClr val="E8E8E8"/>
              </a:solidFill>
              <a:ln w="9525">
                <a:noFill/>
                <a:round/>
                <a:headEnd/>
                <a:tailEnd/>
              </a:ln>
              <a:effectLst/>
            </p:spPr>
            <p:txBody>
              <a:bodyPr/>
              <a:lstStyle/>
              <a:p>
                <a:endParaRPr lang="en-US" sz="1600">
                  <a:solidFill>
                    <a:srgbClr val="000000"/>
                  </a:solidFill>
                </a:endParaRPr>
              </a:p>
            </p:txBody>
          </p:sp>
          <p:sp>
            <p:nvSpPr>
              <p:cNvPr id="845906" name="Oval 82"/>
              <p:cNvSpPr>
                <a:spLocks noChangeArrowheads="1"/>
              </p:cNvSpPr>
              <p:nvPr>
                <p:custDataLst>
                  <p:tags r:id="rId48"/>
                </p:custDataLst>
              </p:nvPr>
            </p:nvSpPr>
            <p:spPr bwMode="auto">
              <a:xfrm>
                <a:off x="6325" y="2025"/>
                <a:ext cx="147" cy="148"/>
              </a:xfrm>
              <a:prstGeom prst="ellipse">
                <a:avLst/>
              </a:prstGeom>
              <a:gradFill rotWithShape="0">
                <a:gsLst>
                  <a:gs pos="0">
                    <a:schemeClr val="tx1"/>
                  </a:gs>
                  <a:gs pos="100000">
                    <a:srgbClr val="BAD4E2"/>
                  </a:gs>
                </a:gsLst>
                <a:lin ang="18900000" scaled="1"/>
              </a:gradFill>
              <a:ln w="12700">
                <a:noFill/>
                <a:round/>
                <a:headEnd/>
                <a:tailEnd/>
              </a:ln>
              <a:effectLst/>
            </p:spPr>
            <p:txBody>
              <a:bodyPr lIns="0" tIns="0" rIns="0" bIns="0" anchor="ctr" anchorCtr="1"/>
              <a:lstStyle/>
              <a:p>
                <a:endParaRPr lang="en-US" sz="1600">
                  <a:solidFill>
                    <a:srgbClr val="000000"/>
                  </a:solidFill>
                </a:endParaRPr>
              </a:p>
            </p:txBody>
          </p:sp>
          <p:sp>
            <p:nvSpPr>
              <p:cNvPr id="845907" name="Oval 83"/>
              <p:cNvSpPr>
                <a:spLocks noChangeArrowheads="1"/>
              </p:cNvSpPr>
              <p:nvPr>
                <p:custDataLst>
                  <p:tags r:id="rId49"/>
                </p:custDataLst>
              </p:nvPr>
            </p:nvSpPr>
            <p:spPr bwMode="auto">
              <a:xfrm>
                <a:off x="6345" y="2022"/>
                <a:ext cx="147" cy="147"/>
              </a:xfrm>
              <a:prstGeom prst="ellipse">
                <a:avLst/>
              </a:prstGeom>
              <a:solidFill>
                <a:srgbClr val="BAD4E2"/>
              </a:solidFill>
              <a:ln w="12700">
                <a:noFill/>
                <a:round/>
                <a:headEnd/>
                <a:tailEnd/>
              </a:ln>
              <a:effectLst/>
            </p:spPr>
            <p:txBody>
              <a:bodyPr lIns="0" tIns="0" rIns="0" bIns="0" anchor="ctr" anchorCtr="1"/>
              <a:lstStyle/>
              <a:p>
                <a:endParaRPr lang="en-US" sz="1600">
                  <a:solidFill>
                    <a:srgbClr val="000000"/>
                  </a:solidFill>
                </a:endParaRPr>
              </a:p>
            </p:txBody>
          </p:sp>
          <p:sp>
            <p:nvSpPr>
              <p:cNvPr id="845908" name="Oval 84"/>
              <p:cNvSpPr>
                <a:spLocks noChangeArrowheads="1"/>
              </p:cNvSpPr>
              <p:nvPr>
                <p:custDataLst>
                  <p:tags r:id="rId50"/>
                </p:custDataLst>
              </p:nvPr>
            </p:nvSpPr>
            <p:spPr bwMode="auto">
              <a:xfrm rot="-35979862">
                <a:off x="6379" y="2051"/>
                <a:ext cx="84" cy="84"/>
              </a:xfrm>
              <a:prstGeom prst="ellipse">
                <a:avLst/>
              </a:prstGeom>
              <a:gradFill rotWithShape="0">
                <a:gsLst>
                  <a:gs pos="0">
                    <a:srgbClr val="BAD4E2"/>
                  </a:gs>
                  <a:gs pos="100000">
                    <a:schemeClr val="tx1"/>
                  </a:gs>
                </a:gsLst>
                <a:lin ang="18900000" scaled="1"/>
              </a:gradFill>
              <a:ln w="12700">
                <a:noFill/>
                <a:round/>
                <a:headEnd/>
                <a:tailEnd/>
              </a:ln>
              <a:effectLst/>
            </p:spPr>
            <p:txBody>
              <a:bodyPr rot="10800000" vert="eaVert" lIns="0" tIns="0" rIns="0" bIns="0" anchor="ctr" anchorCtr="1"/>
              <a:lstStyle/>
              <a:p>
                <a:endParaRPr lang="en-US" sz="1600">
                  <a:solidFill>
                    <a:srgbClr val="000000"/>
                  </a:solidFill>
                </a:endParaRPr>
              </a:p>
            </p:txBody>
          </p:sp>
          <p:sp>
            <p:nvSpPr>
              <p:cNvPr id="845909" name="Oval 85"/>
              <p:cNvSpPr>
                <a:spLocks noChangeArrowheads="1"/>
              </p:cNvSpPr>
              <p:nvPr>
                <p:custDataLst>
                  <p:tags r:id="rId51"/>
                </p:custDataLst>
              </p:nvPr>
            </p:nvSpPr>
            <p:spPr bwMode="auto">
              <a:xfrm>
                <a:off x="6377" y="2054"/>
                <a:ext cx="83" cy="83"/>
              </a:xfrm>
              <a:prstGeom prst="ellipse">
                <a:avLst/>
              </a:prstGeom>
              <a:gradFill rotWithShape="0">
                <a:gsLst>
                  <a:gs pos="0">
                    <a:srgbClr val="BAD4E2"/>
                  </a:gs>
                  <a:gs pos="100000">
                    <a:srgbClr val="BAD4E2">
                      <a:gamma/>
                      <a:shade val="46275"/>
                      <a:invGamma/>
                    </a:srgbClr>
                  </a:gs>
                </a:gsLst>
                <a:lin ang="18900000" scaled="1"/>
              </a:gradFill>
              <a:ln w="12700">
                <a:noFill/>
                <a:round/>
                <a:headEnd/>
                <a:tailEnd/>
              </a:ln>
              <a:effectLst/>
            </p:spPr>
            <p:txBody>
              <a:bodyPr lIns="0" tIns="0" rIns="0" bIns="0" anchor="ctr" anchorCtr="1"/>
              <a:lstStyle/>
              <a:p>
                <a:endParaRPr lang="en-US" sz="1600">
                  <a:solidFill>
                    <a:srgbClr val="000000"/>
                  </a:solidFill>
                </a:endParaRPr>
              </a:p>
            </p:txBody>
          </p:sp>
        </p:grpSp>
        <p:sp>
          <p:nvSpPr>
            <p:cNvPr id="845910" name="Text Box 86"/>
            <p:cNvSpPr txBox="1">
              <a:spLocks noChangeArrowheads="1"/>
            </p:cNvSpPr>
            <p:nvPr/>
          </p:nvSpPr>
          <p:spPr bwMode="auto">
            <a:xfrm>
              <a:off x="6069" y="1739"/>
              <a:ext cx="116" cy="240"/>
            </a:xfrm>
            <a:prstGeom prst="rect">
              <a:avLst/>
            </a:prstGeom>
            <a:noFill/>
            <a:ln w="9525">
              <a:noFill/>
              <a:miter lim="800000"/>
              <a:headEnd/>
              <a:tailEnd/>
            </a:ln>
            <a:effectLst/>
          </p:spPr>
          <p:txBody>
            <a:bodyPr wrap="none">
              <a:spAutoFit/>
            </a:bodyPr>
            <a:lstStyle/>
            <a:p>
              <a:endParaRPr lang="en-US" sz="1200" b="1">
                <a:solidFill>
                  <a:srgbClr val="FFFFFF"/>
                </a:solidFill>
                <a:cs typeface="Arial" charset="0"/>
              </a:endParaRPr>
            </a:p>
          </p:txBody>
        </p:sp>
      </p:grpSp>
      <p:sp>
        <p:nvSpPr>
          <p:cNvPr id="845911" name="Text Box 87"/>
          <p:cNvSpPr txBox="1">
            <a:spLocks noChangeArrowheads="1"/>
          </p:cNvSpPr>
          <p:nvPr/>
        </p:nvSpPr>
        <p:spPr bwMode="gray">
          <a:xfrm>
            <a:off x="5427360" y="5389210"/>
            <a:ext cx="652462" cy="244475"/>
          </a:xfrm>
          <a:prstGeom prst="rect">
            <a:avLst/>
          </a:prstGeom>
          <a:noFill/>
          <a:ln w="12700" algn="ctr">
            <a:noFill/>
            <a:miter lim="800000"/>
            <a:headEnd/>
            <a:tailEnd/>
          </a:ln>
          <a:effectLst/>
        </p:spPr>
        <p:txBody>
          <a:bodyPr/>
          <a:lstStyle/>
          <a:p>
            <a:pPr>
              <a:spcBef>
                <a:spcPct val="50000"/>
              </a:spcBef>
            </a:pPr>
            <a:r>
              <a:rPr lang="en-US" sz="900" b="1" smtClean="0">
                <a:solidFill>
                  <a:srgbClr val="FFFFFF"/>
                </a:solidFill>
              </a:rPr>
              <a:t>TD2</a:t>
            </a:r>
            <a:endParaRPr lang="en-US" sz="900" b="1">
              <a:solidFill>
                <a:srgbClr val="FFFFFF"/>
              </a:solidFill>
            </a:endParaRPr>
          </a:p>
        </p:txBody>
      </p:sp>
      <p:sp>
        <p:nvSpPr>
          <p:cNvPr id="845912" name="Text Box 88"/>
          <p:cNvSpPr txBox="1">
            <a:spLocks noChangeArrowheads="1"/>
          </p:cNvSpPr>
          <p:nvPr/>
        </p:nvSpPr>
        <p:spPr bwMode="gray">
          <a:xfrm>
            <a:off x="2889265" y="5624160"/>
            <a:ext cx="652462" cy="244475"/>
          </a:xfrm>
          <a:prstGeom prst="rect">
            <a:avLst/>
          </a:prstGeom>
          <a:noFill/>
          <a:ln w="12700" algn="ctr">
            <a:noFill/>
            <a:miter lim="800000"/>
            <a:headEnd/>
            <a:tailEnd/>
          </a:ln>
          <a:effectLst/>
        </p:spPr>
        <p:txBody>
          <a:bodyPr/>
          <a:lstStyle/>
          <a:p>
            <a:pPr>
              <a:spcBef>
                <a:spcPct val="50000"/>
              </a:spcBef>
            </a:pPr>
            <a:r>
              <a:rPr lang="en-US" sz="900" b="1">
                <a:solidFill>
                  <a:srgbClr val="FFFFFF"/>
                </a:solidFill>
              </a:rPr>
              <a:t>TEST</a:t>
            </a:r>
          </a:p>
        </p:txBody>
      </p:sp>
      <p:grpSp>
        <p:nvGrpSpPr>
          <p:cNvPr id="4" name="Group 89"/>
          <p:cNvGrpSpPr>
            <a:grpSpLocks/>
          </p:cNvGrpSpPr>
          <p:nvPr/>
        </p:nvGrpSpPr>
        <p:grpSpPr bwMode="auto">
          <a:xfrm>
            <a:off x="2640027" y="5187598"/>
            <a:ext cx="1225550" cy="684212"/>
            <a:chOff x="5760" y="1589"/>
            <a:chExt cx="771" cy="592"/>
          </a:xfrm>
        </p:grpSpPr>
        <p:grpSp>
          <p:nvGrpSpPr>
            <p:cNvPr id="5" name="Group 90"/>
            <p:cNvGrpSpPr>
              <a:grpSpLocks/>
            </p:cNvGrpSpPr>
            <p:nvPr/>
          </p:nvGrpSpPr>
          <p:grpSpPr bwMode="auto">
            <a:xfrm>
              <a:off x="5760" y="1589"/>
              <a:ext cx="771" cy="592"/>
              <a:chOff x="5856" y="1632"/>
              <a:chExt cx="636" cy="549"/>
            </a:xfrm>
          </p:grpSpPr>
          <p:sp>
            <p:nvSpPr>
              <p:cNvPr id="845915" name="Text Box 91"/>
              <p:cNvSpPr txBox="1">
                <a:spLocks noChangeArrowheads="1"/>
              </p:cNvSpPr>
              <p:nvPr/>
            </p:nvSpPr>
            <p:spPr bwMode="auto">
              <a:xfrm>
                <a:off x="5920" y="1714"/>
                <a:ext cx="515" cy="224"/>
              </a:xfrm>
              <a:prstGeom prst="rect">
                <a:avLst/>
              </a:prstGeom>
              <a:noFill/>
              <a:ln w="12700">
                <a:noFill/>
                <a:miter lim="800000"/>
                <a:headEnd/>
                <a:tailEnd/>
              </a:ln>
              <a:effectLst/>
            </p:spPr>
            <p:txBody>
              <a:bodyPr lIns="90000" tIns="46800" rIns="90000" bIns="46800">
                <a:spAutoFit/>
              </a:bodyPr>
              <a:lstStyle/>
              <a:p>
                <a:endParaRPr lang="en-US" sz="1200" b="1">
                  <a:solidFill>
                    <a:srgbClr val="FFFFFF"/>
                  </a:solidFill>
                  <a:cs typeface="Arial" charset="0"/>
                </a:endParaRPr>
              </a:p>
            </p:txBody>
          </p:sp>
          <p:sp>
            <p:nvSpPr>
              <p:cNvPr id="845916" name="Text Box 92"/>
              <p:cNvSpPr txBox="1">
                <a:spLocks noChangeArrowheads="1"/>
              </p:cNvSpPr>
              <p:nvPr>
                <p:custDataLst>
                  <p:tags r:id="rId18"/>
                </p:custDataLst>
              </p:nvPr>
            </p:nvSpPr>
            <p:spPr bwMode="auto">
              <a:xfrm>
                <a:off x="6086" y="1649"/>
                <a:ext cx="240" cy="148"/>
              </a:xfrm>
              <a:prstGeom prst="rect">
                <a:avLst/>
              </a:prstGeom>
              <a:noFill/>
              <a:ln w="12700">
                <a:noFill/>
                <a:miter lim="800000"/>
                <a:headEnd/>
                <a:tailEnd/>
              </a:ln>
              <a:effectLst/>
            </p:spPr>
            <p:txBody>
              <a:bodyPr lIns="0" tIns="0" rIns="0" bIns="0">
                <a:spAutoFit/>
              </a:bodyPr>
              <a:lstStyle/>
              <a:p>
                <a:endParaRPr lang="en-US" sz="1200" b="1">
                  <a:solidFill>
                    <a:srgbClr val="000000"/>
                  </a:solidFill>
                  <a:cs typeface="Arial" charset="0"/>
                </a:endParaRPr>
              </a:p>
            </p:txBody>
          </p:sp>
          <p:sp>
            <p:nvSpPr>
              <p:cNvPr id="845917" name="Rectangle 93"/>
              <p:cNvSpPr>
                <a:spLocks noChangeArrowheads="1"/>
              </p:cNvSpPr>
              <p:nvPr>
                <p:custDataLst>
                  <p:tags r:id="rId19"/>
                </p:custDataLst>
              </p:nvPr>
            </p:nvSpPr>
            <p:spPr bwMode="auto">
              <a:xfrm>
                <a:off x="5990" y="1714"/>
                <a:ext cx="260" cy="280"/>
              </a:xfrm>
              <a:prstGeom prst="rect">
                <a:avLst/>
              </a:prstGeom>
              <a:solidFill>
                <a:srgbClr val="A594B9"/>
              </a:solidFill>
              <a:ln w="12700">
                <a:solidFill>
                  <a:schemeClr val="tx1"/>
                </a:solidFill>
                <a:miter lim="800000"/>
                <a:headEnd/>
                <a:tailEnd/>
              </a:ln>
              <a:effectLst/>
            </p:spPr>
            <p:txBody>
              <a:bodyPr lIns="90000" tIns="46800" rIns="90000" bIns="46800" anchor="ctr">
                <a:spAutoFit/>
              </a:bodyPr>
              <a:lstStyle/>
              <a:p>
                <a:endParaRPr lang="en-US" sz="1600">
                  <a:solidFill>
                    <a:srgbClr val="000000"/>
                  </a:solidFill>
                </a:endParaRPr>
              </a:p>
            </p:txBody>
          </p:sp>
          <p:sp>
            <p:nvSpPr>
              <p:cNvPr id="845918" name="Line 94"/>
              <p:cNvSpPr>
                <a:spLocks noChangeShapeType="1"/>
              </p:cNvSpPr>
              <p:nvPr>
                <p:custDataLst>
                  <p:tags r:id="rId20"/>
                </p:custDataLst>
              </p:nvPr>
            </p:nvSpPr>
            <p:spPr bwMode="auto">
              <a:xfrm flipV="1">
                <a:off x="5856" y="1725"/>
                <a:ext cx="584" cy="2"/>
              </a:xfrm>
              <a:prstGeom prst="line">
                <a:avLst/>
              </a:prstGeom>
              <a:noFill/>
              <a:ln w="57150">
                <a:solidFill>
                  <a:srgbClr val="A6A6A6"/>
                </a:solidFill>
                <a:round/>
                <a:headEnd/>
                <a:tailEnd/>
              </a:ln>
              <a:effectLst/>
            </p:spPr>
            <p:txBody>
              <a:bodyPr wrap="none" anchor="ctr"/>
              <a:lstStyle/>
              <a:p>
                <a:endParaRPr lang="en-US" sz="1600">
                  <a:solidFill>
                    <a:srgbClr val="000000"/>
                  </a:solidFill>
                </a:endParaRPr>
              </a:p>
            </p:txBody>
          </p:sp>
          <p:sp>
            <p:nvSpPr>
              <p:cNvPr id="845919" name="Rectangle 95"/>
              <p:cNvSpPr>
                <a:spLocks noChangeArrowheads="1"/>
              </p:cNvSpPr>
              <p:nvPr>
                <p:custDataLst>
                  <p:tags r:id="rId21"/>
                </p:custDataLst>
              </p:nvPr>
            </p:nvSpPr>
            <p:spPr bwMode="auto">
              <a:xfrm>
                <a:off x="5856" y="1731"/>
                <a:ext cx="585" cy="400"/>
              </a:xfrm>
              <a:prstGeom prst="rect">
                <a:avLst/>
              </a:prstGeom>
              <a:solidFill>
                <a:srgbClr val="00257E"/>
              </a:solidFill>
              <a:ln w="9525">
                <a:noFill/>
                <a:miter lim="800000"/>
                <a:headEnd/>
                <a:tailEnd/>
              </a:ln>
              <a:effectLst/>
            </p:spPr>
            <p:txBody>
              <a:bodyPr wrap="none" anchor="ctr"/>
              <a:lstStyle/>
              <a:p>
                <a:endParaRPr lang="en-US" sz="1600">
                  <a:solidFill>
                    <a:srgbClr val="000000"/>
                  </a:solidFill>
                </a:endParaRPr>
              </a:p>
            </p:txBody>
          </p:sp>
          <p:sp>
            <p:nvSpPr>
              <p:cNvPr id="845920" name="Freeform 96"/>
              <p:cNvSpPr>
                <a:spLocks/>
              </p:cNvSpPr>
              <p:nvPr>
                <p:custDataLst>
                  <p:tags r:id="rId22"/>
                </p:custDataLst>
              </p:nvPr>
            </p:nvSpPr>
            <p:spPr bwMode="auto">
              <a:xfrm>
                <a:off x="6441" y="1689"/>
                <a:ext cx="17" cy="442"/>
              </a:xfrm>
              <a:custGeom>
                <a:avLst/>
                <a:gdLst/>
                <a:ahLst/>
                <a:cxnLst>
                  <a:cxn ang="0">
                    <a:pos x="0" y="955"/>
                  </a:cxn>
                  <a:cxn ang="0">
                    <a:pos x="46" y="891"/>
                  </a:cxn>
                  <a:cxn ang="0">
                    <a:pos x="46" y="0"/>
                  </a:cxn>
                  <a:cxn ang="0">
                    <a:pos x="0" y="64"/>
                  </a:cxn>
                </a:cxnLst>
                <a:rect l="0" t="0" r="r" b="b"/>
                <a:pathLst>
                  <a:path w="46" h="955">
                    <a:moveTo>
                      <a:pt x="0" y="955"/>
                    </a:moveTo>
                    <a:lnTo>
                      <a:pt x="46" y="891"/>
                    </a:lnTo>
                    <a:lnTo>
                      <a:pt x="46" y="0"/>
                    </a:lnTo>
                    <a:lnTo>
                      <a:pt x="0" y="64"/>
                    </a:lnTo>
                  </a:path>
                </a:pathLst>
              </a:custGeom>
              <a:solidFill>
                <a:srgbClr val="000066"/>
              </a:solidFill>
              <a:ln w="9525" cap="flat" cmpd="sng">
                <a:noFill/>
                <a:prstDash val="solid"/>
                <a:round/>
                <a:headEnd type="none" w="med" len="med"/>
                <a:tailEnd type="none" w="med" len="med"/>
              </a:ln>
              <a:effectLst/>
            </p:spPr>
            <p:txBody>
              <a:bodyPr wrap="none" anchor="ctr"/>
              <a:lstStyle/>
              <a:p>
                <a:endParaRPr lang="en-US" sz="1600">
                  <a:solidFill>
                    <a:srgbClr val="000000"/>
                  </a:solidFill>
                </a:endParaRPr>
              </a:p>
            </p:txBody>
          </p:sp>
          <p:sp>
            <p:nvSpPr>
              <p:cNvPr id="845921" name="AutoShape 97"/>
              <p:cNvSpPr>
                <a:spLocks noChangeArrowheads="1"/>
              </p:cNvSpPr>
              <p:nvPr>
                <p:custDataLst>
                  <p:tags r:id="rId23"/>
                </p:custDataLst>
              </p:nvPr>
            </p:nvSpPr>
            <p:spPr bwMode="auto">
              <a:xfrm>
                <a:off x="5856" y="1634"/>
                <a:ext cx="379" cy="90"/>
              </a:xfrm>
              <a:prstGeom prst="cube">
                <a:avLst>
                  <a:gd name="adj" fmla="val 35324"/>
                </a:avLst>
              </a:prstGeom>
              <a:solidFill>
                <a:srgbClr val="00257E"/>
              </a:solidFill>
              <a:ln w="9525">
                <a:noFill/>
                <a:miter lim="800000"/>
                <a:headEnd/>
                <a:tailEnd/>
              </a:ln>
              <a:effectLst/>
            </p:spPr>
            <p:txBody>
              <a:bodyPr wrap="none" anchor="ctr"/>
              <a:lstStyle/>
              <a:p>
                <a:endParaRPr lang="en-US" sz="1600">
                  <a:solidFill>
                    <a:srgbClr val="000000"/>
                  </a:solidFill>
                </a:endParaRPr>
              </a:p>
            </p:txBody>
          </p:sp>
          <p:sp>
            <p:nvSpPr>
              <p:cNvPr id="845922" name="AutoShape 98"/>
              <p:cNvSpPr>
                <a:spLocks noChangeArrowheads="1"/>
              </p:cNvSpPr>
              <p:nvPr>
                <p:custDataLst>
                  <p:tags r:id="rId24"/>
                </p:custDataLst>
              </p:nvPr>
            </p:nvSpPr>
            <p:spPr bwMode="auto">
              <a:xfrm>
                <a:off x="6209" y="1634"/>
                <a:ext cx="168" cy="90"/>
              </a:xfrm>
              <a:prstGeom prst="cube">
                <a:avLst>
                  <a:gd name="adj" fmla="val 35324"/>
                </a:avLst>
              </a:prstGeom>
              <a:solidFill>
                <a:srgbClr val="B9ACC8"/>
              </a:solidFill>
              <a:ln w="9525">
                <a:noFill/>
                <a:miter lim="800000"/>
                <a:headEnd/>
                <a:tailEnd/>
              </a:ln>
              <a:effectLst/>
            </p:spPr>
            <p:txBody>
              <a:bodyPr wrap="none" anchor="ctr"/>
              <a:lstStyle/>
              <a:p>
                <a:endParaRPr lang="en-US" sz="1600">
                  <a:solidFill>
                    <a:srgbClr val="000000"/>
                  </a:solidFill>
                </a:endParaRPr>
              </a:p>
            </p:txBody>
          </p:sp>
          <p:sp>
            <p:nvSpPr>
              <p:cNvPr id="845923" name="Freeform 99"/>
              <p:cNvSpPr>
                <a:spLocks/>
              </p:cNvSpPr>
              <p:nvPr>
                <p:custDataLst>
                  <p:tags r:id="rId25"/>
                </p:custDataLst>
              </p:nvPr>
            </p:nvSpPr>
            <p:spPr bwMode="auto">
              <a:xfrm>
                <a:off x="6209" y="1633"/>
                <a:ext cx="167" cy="31"/>
              </a:xfrm>
              <a:custGeom>
                <a:avLst/>
                <a:gdLst/>
                <a:ahLst/>
                <a:cxnLst>
                  <a:cxn ang="0">
                    <a:pos x="0" y="72"/>
                  </a:cxn>
                  <a:cxn ang="0">
                    <a:pos x="72" y="0"/>
                  </a:cxn>
                  <a:cxn ang="0">
                    <a:pos x="464" y="0"/>
                  </a:cxn>
                  <a:cxn ang="0">
                    <a:pos x="393" y="70"/>
                  </a:cxn>
                  <a:cxn ang="0">
                    <a:pos x="0" y="72"/>
                  </a:cxn>
                </a:cxnLst>
                <a:rect l="0" t="0" r="r" b="b"/>
                <a:pathLst>
                  <a:path w="464" h="72">
                    <a:moveTo>
                      <a:pt x="0" y="72"/>
                    </a:moveTo>
                    <a:lnTo>
                      <a:pt x="72" y="0"/>
                    </a:lnTo>
                    <a:lnTo>
                      <a:pt x="464" y="0"/>
                    </a:lnTo>
                    <a:lnTo>
                      <a:pt x="393" y="70"/>
                    </a:lnTo>
                    <a:lnTo>
                      <a:pt x="0" y="72"/>
                    </a:lnTo>
                    <a:close/>
                  </a:path>
                </a:pathLst>
              </a:custGeom>
              <a:solidFill>
                <a:srgbClr val="D0C8DA"/>
              </a:solidFill>
              <a:ln w="9525" cap="flat" cmpd="sng">
                <a:noFill/>
                <a:prstDash val="solid"/>
                <a:round/>
                <a:headEnd type="none" w="med" len="med"/>
                <a:tailEnd type="none" w="med" len="med"/>
              </a:ln>
              <a:effectLst/>
            </p:spPr>
            <p:txBody>
              <a:bodyPr wrap="none" anchor="ctr"/>
              <a:lstStyle/>
              <a:p>
                <a:endParaRPr lang="en-US" sz="1600">
                  <a:solidFill>
                    <a:srgbClr val="000000"/>
                  </a:solidFill>
                </a:endParaRPr>
              </a:p>
            </p:txBody>
          </p:sp>
          <p:sp>
            <p:nvSpPr>
              <p:cNvPr id="845924" name="Freeform 100"/>
              <p:cNvSpPr>
                <a:spLocks/>
              </p:cNvSpPr>
              <p:nvPr>
                <p:custDataLst>
                  <p:tags r:id="rId26"/>
                </p:custDataLst>
              </p:nvPr>
            </p:nvSpPr>
            <p:spPr bwMode="auto">
              <a:xfrm>
                <a:off x="6351" y="1665"/>
                <a:ext cx="90" cy="58"/>
              </a:xfrm>
              <a:custGeom>
                <a:avLst/>
                <a:gdLst/>
                <a:ahLst/>
                <a:cxnLst>
                  <a:cxn ang="0">
                    <a:pos x="2" y="0"/>
                  </a:cxn>
                  <a:cxn ang="0">
                    <a:pos x="240" y="0"/>
                  </a:cxn>
                  <a:cxn ang="0">
                    <a:pos x="240" y="122"/>
                  </a:cxn>
                  <a:cxn ang="0">
                    <a:pos x="0" y="122"/>
                  </a:cxn>
                  <a:cxn ang="0">
                    <a:pos x="2" y="0"/>
                  </a:cxn>
                </a:cxnLst>
                <a:rect l="0" t="0" r="r" b="b"/>
                <a:pathLst>
                  <a:path w="240" h="122">
                    <a:moveTo>
                      <a:pt x="2" y="0"/>
                    </a:moveTo>
                    <a:lnTo>
                      <a:pt x="240" y="0"/>
                    </a:lnTo>
                    <a:lnTo>
                      <a:pt x="240" y="122"/>
                    </a:lnTo>
                    <a:lnTo>
                      <a:pt x="0" y="122"/>
                    </a:lnTo>
                    <a:cubicBezTo>
                      <a:pt x="1" y="81"/>
                      <a:pt x="2" y="0"/>
                      <a:pt x="2" y="0"/>
                    </a:cubicBezTo>
                    <a:close/>
                  </a:path>
                </a:pathLst>
              </a:custGeom>
              <a:solidFill>
                <a:srgbClr val="A2C2FC"/>
              </a:solidFill>
              <a:ln w="9525" cap="flat" cmpd="sng">
                <a:noFill/>
                <a:prstDash val="solid"/>
                <a:round/>
                <a:headEnd/>
                <a:tailEnd/>
              </a:ln>
              <a:effectLst/>
            </p:spPr>
            <p:txBody>
              <a:bodyPr wrap="none" anchor="ctr"/>
              <a:lstStyle/>
              <a:p>
                <a:endParaRPr lang="en-US" sz="1600">
                  <a:solidFill>
                    <a:srgbClr val="000000"/>
                  </a:solidFill>
                </a:endParaRPr>
              </a:p>
            </p:txBody>
          </p:sp>
          <p:sp>
            <p:nvSpPr>
              <p:cNvPr id="845925" name="Freeform 101"/>
              <p:cNvSpPr>
                <a:spLocks/>
              </p:cNvSpPr>
              <p:nvPr>
                <p:custDataLst>
                  <p:tags r:id="rId27"/>
                </p:custDataLst>
              </p:nvPr>
            </p:nvSpPr>
            <p:spPr bwMode="auto">
              <a:xfrm>
                <a:off x="6439" y="1684"/>
                <a:ext cx="20" cy="49"/>
              </a:xfrm>
              <a:custGeom>
                <a:avLst/>
                <a:gdLst/>
                <a:ahLst/>
                <a:cxnLst>
                  <a:cxn ang="0">
                    <a:pos x="0" y="99"/>
                  </a:cxn>
                  <a:cxn ang="0">
                    <a:pos x="0" y="70"/>
                  </a:cxn>
                  <a:cxn ang="0">
                    <a:pos x="50" y="0"/>
                  </a:cxn>
                  <a:cxn ang="0">
                    <a:pos x="50" y="28"/>
                  </a:cxn>
                  <a:cxn ang="0">
                    <a:pos x="0" y="99"/>
                  </a:cxn>
                </a:cxnLst>
                <a:rect l="0" t="0" r="r" b="b"/>
                <a:pathLst>
                  <a:path w="50" h="99">
                    <a:moveTo>
                      <a:pt x="0" y="99"/>
                    </a:moveTo>
                    <a:lnTo>
                      <a:pt x="0" y="70"/>
                    </a:lnTo>
                    <a:lnTo>
                      <a:pt x="50" y="0"/>
                    </a:lnTo>
                    <a:lnTo>
                      <a:pt x="50" y="28"/>
                    </a:lnTo>
                    <a:lnTo>
                      <a:pt x="0" y="99"/>
                    </a:lnTo>
                    <a:close/>
                  </a:path>
                </a:pathLst>
              </a:custGeom>
              <a:solidFill>
                <a:srgbClr val="9A9A9A"/>
              </a:solidFill>
              <a:ln w="9525">
                <a:noFill/>
                <a:round/>
                <a:headEnd/>
                <a:tailEnd/>
              </a:ln>
              <a:effectLst/>
            </p:spPr>
            <p:txBody>
              <a:bodyPr wrap="none" anchor="ctr"/>
              <a:lstStyle/>
              <a:p>
                <a:endParaRPr lang="en-US" sz="1600">
                  <a:solidFill>
                    <a:srgbClr val="000000"/>
                  </a:solidFill>
                </a:endParaRPr>
              </a:p>
            </p:txBody>
          </p:sp>
          <p:sp>
            <p:nvSpPr>
              <p:cNvPr id="845926" name="Freeform 102"/>
              <p:cNvSpPr>
                <a:spLocks/>
              </p:cNvSpPr>
              <p:nvPr>
                <p:custDataLst>
                  <p:tags r:id="rId28"/>
                </p:custDataLst>
              </p:nvPr>
            </p:nvSpPr>
            <p:spPr bwMode="auto">
              <a:xfrm>
                <a:off x="6350" y="1633"/>
                <a:ext cx="109" cy="34"/>
              </a:xfrm>
              <a:custGeom>
                <a:avLst/>
                <a:gdLst/>
                <a:ahLst/>
                <a:cxnLst>
                  <a:cxn ang="0">
                    <a:pos x="0" y="73"/>
                  </a:cxn>
                  <a:cxn ang="0">
                    <a:pos x="72" y="0"/>
                  </a:cxn>
                  <a:cxn ang="0">
                    <a:pos x="291" y="0"/>
                  </a:cxn>
                  <a:cxn ang="0">
                    <a:pos x="241" y="73"/>
                  </a:cxn>
                  <a:cxn ang="0">
                    <a:pos x="0" y="73"/>
                  </a:cxn>
                </a:cxnLst>
                <a:rect l="0" t="0" r="r" b="b"/>
                <a:pathLst>
                  <a:path w="291" h="73">
                    <a:moveTo>
                      <a:pt x="0" y="73"/>
                    </a:moveTo>
                    <a:lnTo>
                      <a:pt x="72" y="0"/>
                    </a:lnTo>
                    <a:lnTo>
                      <a:pt x="291" y="0"/>
                    </a:lnTo>
                    <a:lnTo>
                      <a:pt x="241" y="73"/>
                    </a:lnTo>
                    <a:lnTo>
                      <a:pt x="0" y="73"/>
                    </a:lnTo>
                    <a:close/>
                  </a:path>
                </a:pathLst>
              </a:custGeom>
              <a:solidFill>
                <a:srgbClr val="D6E7FE"/>
              </a:solidFill>
              <a:ln w="9525" cap="flat" cmpd="sng">
                <a:noFill/>
                <a:prstDash val="solid"/>
                <a:round/>
                <a:headEnd type="none" w="med" len="med"/>
                <a:tailEnd type="none" w="med" len="med"/>
              </a:ln>
              <a:effectLst/>
            </p:spPr>
            <p:txBody>
              <a:bodyPr wrap="none" anchor="ctr"/>
              <a:lstStyle/>
              <a:p>
                <a:endParaRPr lang="en-US" sz="1600">
                  <a:solidFill>
                    <a:srgbClr val="000000"/>
                  </a:solidFill>
                </a:endParaRPr>
              </a:p>
            </p:txBody>
          </p:sp>
          <p:sp>
            <p:nvSpPr>
              <p:cNvPr id="845927" name="Freeform 103"/>
              <p:cNvSpPr>
                <a:spLocks/>
              </p:cNvSpPr>
              <p:nvPr>
                <p:custDataLst>
                  <p:tags r:id="rId29"/>
                </p:custDataLst>
              </p:nvPr>
            </p:nvSpPr>
            <p:spPr bwMode="auto">
              <a:xfrm>
                <a:off x="6440" y="1632"/>
                <a:ext cx="19" cy="89"/>
              </a:xfrm>
              <a:custGeom>
                <a:avLst/>
                <a:gdLst/>
                <a:ahLst/>
                <a:cxnLst>
                  <a:cxn ang="0">
                    <a:pos x="0" y="345"/>
                  </a:cxn>
                  <a:cxn ang="0">
                    <a:pos x="0" y="135"/>
                  </a:cxn>
                  <a:cxn ang="0">
                    <a:pos x="93" y="0"/>
                  </a:cxn>
                  <a:cxn ang="0">
                    <a:pos x="93" y="210"/>
                  </a:cxn>
                </a:cxnLst>
                <a:rect l="0" t="0" r="r" b="b"/>
                <a:pathLst>
                  <a:path w="93" h="345">
                    <a:moveTo>
                      <a:pt x="0" y="345"/>
                    </a:moveTo>
                    <a:lnTo>
                      <a:pt x="0" y="135"/>
                    </a:lnTo>
                    <a:lnTo>
                      <a:pt x="93" y="0"/>
                    </a:lnTo>
                    <a:lnTo>
                      <a:pt x="93" y="210"/>
                    </a:lnTo>
                  </a:path>
                </a:pathLst>
              </a:custGeom>
              <a:solidFill>
                <a:srgbClr val="85AFFB"/>
              </a:solidFill>
              <a:ln w="9525" cap="flat" cmpd="sng">
                <a:noFill/>
                <a:prstDash val="solid"/>
                <a:round/>
                <a:headEnd type="none" w="med" len="med"/>
                <a:tailEnd type="none" w="med" len="med"/>
              </a:ln>
              <a:effectLst/>
            </p:spPr>
            <p:txBody>
              <a:bodyPr wrap="none" anchor="ctr"/>
              <a:lstStyle/>
              <a:p>
                <a:endParaRPr lang="en-US" sz="1600">
                  <a:solidFill>
                    <a:srgbClr val="000000"/>
                  </a:solidFill>
                </a:endParaRPr>
              </a:p>
            </p:txBody>
          </p:sp>
          <p:sp>
            <p:nvSpPr>
              <p:cNvPr id="845928" name="Oval 104"/>
              <p:cNvSpPr>
                <a:spLocks noChangeArrowheads="1"/>
              </p:cNvSpPr>
              <p:nvPr>
                <p:custDataLst>
                  <p:tags r:id="rId30"/>
                </p:custDataLst>
              </p:nvPr>
            </p:nvSpPr>
            <p:spPr bwMode="auto">
              <a:xfrm>
                <a:off x="6321" y="2038"/>
                <a:ext cx="142" cy="143"/>
              </a:xfrm>
              <a:prstGeom prst="ellipse">
                <a:avLst/>
              </a:prstGeom>
              <a:solidFill>
                <a:srgbClr val="E8E8E8"/>
              </a:solidFill>
              <a:ln w="9525">
                <a:noFill/>
                <a:round/>
                <a:headEnd/>
                <a:tailEnd/>
              </a:ln>
              <a:effectLst/>
            </p:spPr>
            <p:txBody>
              <a:bodyPr/>
              <a:lstStyle/>
              <a:p>
                <a:endParaRPr lang="en-US" sz="1600">
                  <a:solidFill>
                    <a:srgbClr val="000000"/>
                  </a:solidFill>
                </a:endParaRPr>
              </a:p>
            </p:txBody>
          </p:sp>
          <p:sp>
            <p:nvSpPr>
              <p:cNvPr id="845929" name="Oval 105"/>
              <p:cNvSpPr>
                <a:spLocks noChangeArrowheads="1"/>
              </p:cNvSpPr>
              <p:nvPr>
                <p:custDataLst>
                  <p:tags r:id="rId31"/>
                </p:custDataLst>
              </p:nvPr>
            </p:nvSpPr>
            <p:spPr bwMode="auto">
              <a:xfrm>
                <a:off x="6325" y="2025"/>
                <a:ext cx="147" cy="148"/>
              </a:xfrm>
              <a:prstGeom prst="ellipse">
                <a:avLst/>
              </a:prstGeom>
              <a:gradFill rotWithShape="0">
                <a:gsLst>
                  <a:gs pos="0">
                    <a:schemeClr val="tx1"/>
                  </a:gs>
                  <a:gs pos="100000">
                    <a:srgbClr val="BAD4E2"/>
                  </a:gs>
                </a:gsLst>
                <a:lin ang="18900000" scaled="1"/>
              </a:gradFill>
              <a:ln w="12700">
                <a:noFill/>
                <a:round/>
                <a:headEnd/>
                <a:tailEnd/>
              </a:ln>
              <a:effectLst/>
            </p:spPr>
            <p:txBody>
              <a:bodyPr lIns="0" tIns="0" rIns="0" bIns="0" anchor="ctr" anchorCtr="1"/>
              <a:lstStyle/>
              <a:p>
                <a:endParaRPr lang="en-US" sz="1600">
                  <a:solidFill>
                    <a:srgbClr val="000000"/>
                  </a:solidFill>
                </a:endParaRPr>
              </a:p>
            </p:txBody>
          </p:sp>
          <p:sp>
            <p:nvSpPr>
              <p:cNvPr id="845930" name="Oval 106"/>
              <p:cNvSpPr>
                <a:spLocks noChangeArrowheads="1"/>
              </p:cNvSpPr>
              <p:nvPr>
                <p:custDataLst>
                  <p:tags r:id="rId32"/>
                </p:custDataLst>
              </p:nvPr>
            </p:nvSpPr>
            <p:spPr bwMode="auto">
              <a:xfrm>
                <a:off x="6345" y="2022"/>
                <a:ext cx="147" cy="147"/>
              </a:xfrm>
              <a:prstGeom prst="ellipse">
                <a:avLst/>
              </a:prstGeom>
              <a:solidFill>
                <a:srgbClr val="BAD4E2"/>
              </a:solidFill>
              <a:ln w="12700">
                <a:noFill/>
                <a:round/>
                <a:headEnd/>
                <a:tailEnd/>
              </a:ln>
              <a:effectLst/>
            </p:spPr>
            <p:txBody>
              <a:bodyPr lIns="0" tIns="0" rIns="0" bIns="0" anchor="ctr" anchorCtr="1"/>
              <a:lstStyle/>
              <a:p>
                <a:endParaRPr lang="en-US" sz="1600">
                  <a:solidFill>
                    <a:srgbClr val="000000"/>
                  </a:solidFill>
                </a:endParaRPr>
              </a:p>
            </p:txBody>
          </p:sp>
          <p:sp>
            <p:nvSpPr>
              <p:cNvPr id="845931" name="Oval 107"/>
              <p:cNvSpPr>
                <a:spLocks noChangeArrowheads="1"/>
              </p:cNvSpPr>
              <p:nvPr>
                <p:custDataLst>
                  <p:tags r:id="rId33"/>
                </p:custDataLst>
              </p:nvPr>
            </p:nvSpPr>
            <p:spPr bwMode="auto">
              <a:xfrm rot="-35979862">
                <a:off x="6379" y="2051"/>
                <a:ext cx="84" cy="84"/>
              </a:xfrm>
              <a:prstGeom prst="ellipse">
                <a:avLst/>
              </a:prstGeom>
              <a:gradFill rotWithShape="0">
                <a:gsLst>
                  <a:gs pos="0">
                    <a:srgbClr val="BAD4E2"/>
                  </a:gs>
                  <a:gs pos="100000">
                    <a:schemeClr val="tx1"/>
                  </a:gs>
                </a:gsLst>
                <a:lin ang="18900000" scaled="1"/>
              </a:gradFill>
              <a:ln w="12700">
                <a:noFill/>
                <a:round/>
                <a:headEnd/>
                <a:tailEnd/>
              </a:ln>
              <a:effectLst/>
            </p:spPr>
            <p:txBody>
              <a:bodyPr rot="10800000" vert="eaVert" lIns="0" tIns="0" rIns="0" bIns="0" anchor="ctr" anchorCtr="1"/>
              <a:lstStyle/>
              <a:p>
                <a:endParaRPr lang="en-US" sz="1600">
                  <a:solidFill>
                    <a:srgbClr val="000000"/>
                  </a:solidFill>
                </a:endParaRPr>
              </a:p>
            </p:txBody>
          </p:sp>
          <p:sp>
            <p:nvSpPr>
              <p:cNvPr id="845932" name="Oval 108"/>
              <p:cNvSpPr>
                <a:spLocks noChangeArrowheads="1"/>
              </p:cNvSpPr>
              <p:nvPr>
                <p:custDataLst>
                  <p:tags r:id="rId34"/>
                </p:custDataLst>
              </p:nvPr>
            </p:nvSpPr>
            <p:spPr bwMode="auto">
              <a:xfrm>
                <a:off x="6377" y="2054"/>
                <a:ext cx="83" cy="83"/>
              </a:xfrm>
              <a:prstGeom prst="ellipse">
                <a:avLst/>
              </a:prstGeom>
              <a:gradFill rotWithShape="0">
                <a:gsLst>
                  <a:gs pos="0">
                    <a:srgbClr val="BAD4E2"/>
                  </a:gs>
                  <a:gs pos="100000">
                    <a:srgbClr val="BAD4E2">
                      <a:gamma/>
                      <a:shade val="46275"/>
                      <a:invGamma/>
                    </a:srgbClr>
                  </a:gs>
                </a:gsLst>
                <a:lin ang="18900000" scaled="1"/>
              </a:gradFill>
              <a:ln w="12700">
                <a:noFill/>
                <a:round/>
                <a:headEnd/>
                <a:tailEnd/>
              </a:ln>
              <a:effectLst/>
            </p:spPr>
            <p:txBody>
              <a:bodyPr lIns="0" tIns="0" rIns="0" bIns="0" anchor="ctr" anchorCtr="1"/>
              <a:lstStyle/>
              <a:p>
                <a:endParaRPr lang="en-US" sz="1600">
                  <a:solidFill>
                    <a:srgbClr val="000000"/>
                  </a:solidFill>
                </a:endParaRPr>
              </a:p>
            </p:txBody>
          </p:sp>
        </p:grpSp>
        <p:sp>
          <p:nvSpPr>
            <p:cNvPr id="845933" name="Text Box 109"/>
            <p:cNvSpPr txBox="1">
              <a:spLocks noChangeArrowheads="1"/>
            </p:cNvSpPr>
            <p:nvPr/>
          </p:nvSpPr>
          <p:spPr bwMode="auto">
            <a:xfrm>
              <a:off x="6069" y="1739"/>
              <a:ext cx="116" cy="240"/>
            </a:xfrm>
            <a:prstGeom prst="rect">
              <a:avLst/>
            </a:prstGeom>
            <a:noFill/>
            <a:ln w="9525">
              <a:noFill/>
              <a:miter lim="800000"/>
              <a:headEnd/>
              <a:tailEnd/>
            </a:ln>
            <a:effectLst/>
          </p:spPr>
          <p:txBody>
            <a:bodyPr wrap="none">
              <a:spAutoFit/>
            </a:bodyPr>
            <a:lstStyle/>
            <a:p>
              <a:endParaRPr lang="en-US" sz="1200" b="1">
                <a:solidFill>
                  <a:srgbClr val="FFFFFF"/>
                </a:solidFill>
                <a:cs typeface="Arial" charset="0"/>
              </a:endParaRPr>
            </a:p>
          </p:txBody>
        </p:sp>
      </p:grpSp>
      <p:sp>
        <p:nvSpPr>
          <p:cNvPr id="845934" name="Text Box 110"/>
          <p:cNvSpPr txBox="1">
            <a:spLocks noChangeArrowheads="1"/>
          </p:cNvSpPr>
          <p:nvPr/>
        </p:nvSpPr>
        <p:spPr bwMode="gray">
          <a:xfrm>
            <a:off x="2938477" y="5389210"/>
            <a:ext cx="652463" cy="244475"/>
          </a:xfrm>
          <a:prstGeom prst="rect">
            <a:avLst/>
          </a:prstGeom>
          <a:noFill/>
          <a:ln w="12700" algn="ctr">
            <a:noFill/>
            <a:miter lim="800000"/>
            <a:headEnd/>
            <a:tailEnd/>
          </a:ln>
          <a:effectLst/>
        </p:spPr>
        <p:txBody>
          <a:bodyPr/>
          <a:lstStyle/>
          <a:p>
            <a:pPr>
              <a:spcBef>
                <a:spcPct val="50000"/>
              </a:spcBef>
            </a:pPr>
            <a:r>
              <a:rPr lang="en-US" sz="900" b="1" smtClean="0">
                <a:solidFill>
                  <a:srgbClr val="FFFFFF"/>
                </a:solidFill>
              </a:rPr>
              <a:t>TD1</a:t>
            </a:r>
            <a:endParaRPr lang="en-US" sz="900" b="1">
              <a:solidFill>
                <a:srgbClr val="FFFFFF"/>
              </a:solidFill>
            </a:endParaRPr>
          </a:p>
        </p:txBody>
      </p:sp>
      <p:sp>
        <p:nvSpPr>
          <p:cNvPr id="845935" name="Text Box 111"/>
          <p:cNvSpPr txBox="1">
            <a:spLocks noChangeArrowheads="1"/>
          </p:cNvSpPr>
          <p:nvPr/>
        </p:nvSpPr>
        <p:spPr bwMode="gray">
          <a:xfrm>
            <a:off x="7759715" y="5668610"/>
            <a:ext cx="652462" cy="244475"/>
          </a:xfrm>
          <a:prstGeom prst="rect">
            <a:avLst/>
          </a:prstGeom>
          <a:noFill/>
          <a:ln w="12700" algn="ctr">
            <a:noFill/>
            <a:miter lim="800000"/>
            <a:headEnd/>
            <a:tailEnd/>
          </a:ln>
          <a:effectLst/>
        </p:spPr>
        <p:txBody>
          <a:bodyPr/>
          <a:lstStyle/>
          <a:p>
            <a:pPr>
              <a:spcBef>
                <a:spcPct val="50000"/>
              </a:spcBef>
            </a:pPr>
            <a:r>
              <a:rPr lang="en-US" sz="900" b="1">
                <a:solidFill>
                  <a:srgbClr val="FFFFFF"/>
                </a:solidFill>
              </a:rPr>
              <a:t>TEST</a:t>
            </a:r>
          </a:p>
        </p:txBody>
      </p:sp>
      <p:grpSp>
        <p:nvGrpSpPr>
          <p:cNvPr id="6" name="Group 112"/>
          <p:cNvGrpSpPr>
            <a:grpSpLocks/>
          </p:cNvGrpSpPr>
          <p:nvPr/>
        </p:nvGrpSpPr>
        <p:grpSpPr bwMode="auto">
          <a:xfrm>
            <a:off x="7510477" y="5232048"/>
            <a:ext cx="1225550" cy="684212"/>
            <a:chOff x="5760" y="1589"/>
            <a:chExt cx="771" cy="592"/>
          </a:xfrm>
        </p:grpSpPr>
        <p:grpSp>
          <p:nvGrpSpPr>
            <p:cNvPr id="7" name="Group 113"/>
            <p:cNvGrpSpPr>
              <a:grpSpLocks/>
            </p:cNvGrpSpPr>
            <p:nvPr/>
          </p:nvGrpSpPr>
          <p:grpSpPr bwMode="auto">
            <a:xfrm>
              <a:off x="5760" y="1589"/>
              <a:ext cx="771" cy="592"/>
              <a:chOff x="5856" y="1632"/>
              <a:chExt cx="636" cy="549"/>
            </a:xfrm>
          </p:grpSpPr>
          <p:sp>
            <p:nvSpPr>
              <p:cNvPr id="845938" name="Text Box 114"/>
              <p:cNvSpPr txBox="1">
                <a:spLocks noChangeArrowheads="1"/>
              </p:cNvSpPr>
              <p:nvPr/>
            </p:nvSpPr>
            <p:spPr bwMode="auto">
              <a:xfrm>
                <a:off x="5920" y="1714"/>
                <a:ext cx="515" cy="224"/>
              </a:xfrm>
              <a:prstGeom prst="rect">
                <a:avLst/>
              </a:prstGeom>
              <a:noFill/>
              <a:ln w="12700">
                <a:noFill/>
                <a:miter lim="800000"/>
                <a:headEnd/>
                <a:tailEnd/>
              </a:ln>
              <a:effectLst/>
            </p:spPr>
            <p:txBody>
              <a:bodyPr lIns="90000" tIns="46800" rIns="90000" bIns="46800">
                <a:spAutoFit/>
              </a:bodyPr>
              <a:lstStyle/>
              <a:p>
                <a:endParaRPr lang="en-US" sz="1200" b="1">
                  <a:solidFill>
                    <a:srgbClr val="FFFFFF"/>
                  </a:solidFill>
                  <a:cs typeface="Arial" charset="0"/>
                </a:endParaRPr>
              </a:p>
            </p:txBody>
          </p:sp>
          <p:sp>
            <p:nvSpPr>
              <p:cNvPr id="845939" name="Text Box 115"/>
              <p:cNvSpPr txBox="1">
                <a:spLocks noChangeArrowheads="1"/>
              </p:cNvSpPr>
              <p:nvPr>
                <p:custDataLst>
                  <p:tags r:id="rId1"/>
                </p:custDataLst>
              </p:nvPr>
            </p:nvSpPr>
            <p:spPr bwMode="auto">
              <a:xfrm>
                <a:off x="6086" y="1649"/>
                <a:ext cx="240" cy="148"/>
              </a:xfrm>
              <a:prstGeom prst="rect">
                <a:avLst/>
              </a:prstGeom>
              <a:noFill/>
              <a:ln w="12700">
                <a:noFill/>
                <a:miter lim="800000"/>
                <a:headEnd/>
                <a:tailEnd/>
              </a:ln>
              <a:effectLst/>
            </p:spPr>
            <p:txBody>
              <a:bodyPr lIns="0" tIns="0" rIns="0" bIns="0">
                <a:spAutoFit/>
              </a:bodyPr>
              <a:lstStyle/>
              <a:p>
                <a:endParaRPr lang="en-US" sz="1200" b="1">
                  <a:solidFill>
                    <a:srgbClr val="000000"/>
                  </a:solidFill>
                  <a:cs typeface="Arial" charset="0"/>
                </a:endParaRPr>
              </a:p>
            </p:txBody>
          </p:sp>
          <p:sp>
            <p:nvSpPr>
              <p:cNvPr id="845940" name="Rectangle 116"/>
              <p:cNvSpPr>
                <a:spLocks noChangeArrowheads="1"/>
              </p:cNvSpPr>
              <p:nvPr>
                <p:custDataLst>
                  <p:tags r:id="rId2"/>
                </p:custDataLst>
              </p:nvPr>
            </p:nvSpPr>
            <p:spPr bwMode="auto">
              <a:xfrm>
                <a:off x="5990" y="1714"/>
                <a:ext cx="260" cy="280"/>
              </a:xfrm>
              <a:prstGeom prst="rect">
                <a:avLst/>
              </a:prstGeom>
              <a:solidFill>
                <a:srgbClr val="A594B9"/>
              </a:solidFill>
              <a:ln w="12700">
                <a:solidFill>
                  <a:schemeClr val="tx1"/>
                </a:solidFill>
                <a:miter lim="800000"/>
                <a:headEnd/>
                <a:tailEnd/>
              </a:ln>
              <a:effectLst/>
            </p:spPr>
            <p:txBody>
              <a:bodyPr lIns="90000" tIns="46800" rIns="90000" bIns="46800" anchor="ctr">
                <a:spAutoFit/>
              </a:bodyPr>
              <a:lstStyle/>
              <a:p>
                <a:endParaRPr lang="en-US" sz="1600">
                  <a:solidFill>
                    <a:srgbClr val="000000"/>
                  </a:solidFill>
                </a:endParaRPr>
              </a:p>
            </p:txBody>
          </p:sp>
          <p:sp>
            <p:nvSpPr>
              <p:cNvPr id="845941" name="Line 117"/>
              <p:cNvSpPr>
                <a:spLocks noChangeShapeType="1"/>
              </p:cNvSpPr>
              <p:nvPr>
                <p:custDataLst>
                  <p:tags r:id="rId3"/>
                </p:custDataLst>
              </p:nvPr>
            </p:nvSpPr>
            <p:spPr bwMode="auto">
              <a:xfrm flipV="1">
                <a:off x="5856" y="1725"/>
                <a:ext cx="584" cy="2"/>
              </a:xfrm>
              <a:prstGeom prst="line">
                <a:avLst/>
              </a:prstGeom>
              <a:noFill/>
              <a:ln w="57150">
                <a:solidFill>
                  <a:srgbClr val="A6A6A6"/>
                </a:solidFill>
                <a:round/>
                <a:headEnd/>
                <a:tailEnd/>
              </a:ln>
              <a:effectLst/>
            </p:spPr>
            <p:txBody>
              <a:bodyPr wrap="none" anchor="ctr"/>
              <a:lstStyle/>
              <a:p>
                <a:endParaRPr lang="en-US" sz="1600">
                  <a:solidFill>
                    <a:srgbClr val="000000"/>
                  </a:solidFill>
                </a:endParaRPr>
              </a:p>
            </p:txBody>
          </p:sp>
          <p:sp>
            <p:nvSpPr>
              <p:cNvPr id="845942" name="Rectangle 118"/>
              <p:cNvSpPr>
                <a:spLocks noChangeArrowheads="1"/>
              </p:cNvSpPr>
              <p:nvPr>
                <p:custDataLst>
                  <p:tags r:id="rId4"/>
                </p:custDataLst>
              </p:nvPr>
            </p:nvSpPr>
            <p:spPr bwMode="auto">
              <a:xfrm>
                <a:off x="5856" y="1731"/>
                <a:ext cx="585" cy="400"/>
              </a:xfrm>
              <a:prstGeom prst="rect">
                <a:avLst/>
              </a:prstGeom>
              <a:solidFill>
                <a:srgbClr val="00257E"/>
              </a:solidFill>
              <a:ln w="9525">
                <a:noFill/>
                <a:miter lim="800000"/>
                <a:headEnd/>
                <a:tailEnd/>
              </a:ln>
              <a:effectLst/>
            </p:spPr>
            <p:txBody>
              <a:bodyPr wrap="none" anchor="ctr"/>
              <a:lstStyle/>
              <a:p>
                <a:endParaRPr lang="en-US" sz="1600">
                  <a:solidFill>
                    <a:srgbClr val="000000"/>
                  </a:solidFill>
                </a:endParaRPr>
              </a:p>
            </p:txBody>
          </p:sp>
          <p:sp>
            <p:nvSpPr>
              <p:cNvPr id="845943" name="Freeform 119"/>
              <p:cNvSpPr>
                <a:spLocks/>
              </p:cNvSpPr>
              <p:nvPr>
                <p:custDataLst>
                  <p:tags r:id="rId5"/>
                </p:custDataLst>
              </p:nvPr>
            </p:nvSpPr>
            <p:spPr bwMode="auto">
              <a:xfrm>
                <a:off x="6441" y="1689"/>
                <a:ext cx="17" cy="442"/>
              </a:xfrm>
              <a:custGeom>
                <a:avLst/>
                <a:gdLst/>
                <a:ahLst/>
                <a:cxnLst>
                  <a:cxn ang="0">
                    <a:pos x="0" y="955"/>
                  </a:cxn>
                  <a:cxn ang="0">
                    <a:pos x="46" y="891"/>
                  </a:cxn>
                  <a:cxn ang="0">
                    <a:pos x="46" y="0"/>
                  </a:cxn>
                  <a:cxn ang="0">
                    <a:pos x="0" y="64"/>
                  </a:cxn>
                </a:cxnLst>
                <a:rect l="0" t="0" r="r" b="b"/>
                <a:pathLst>
                  <a:path w="46" h="955">
                    <a:moveTo>
                      <a:pt x="0" y="955"/>
                    </a:moveTo>
                    <a:lnTo>
                      <a:pt x="46" y="891"/>
                    </a:lnTo>
                    <a:lnTo>
                      <a:pt x="46" y="0"/>
                    </a:lnTo>
                    <a:lnTo>
                      <a:pt x="0" y="64"/>
                    </a:lnTo>
                  </a:path>
                </a:pathLst>
              </a:custGeom>
              <a:solidFill>
                <a:srgbClr val="000066"/>
              </a:solidFill>
              <a:ln w="9525" cap="flat" cmpd="sng">
                <a:noFill/>
                <a:prstDash val="solid"/>
                <a:round/>
                <a:headEnd type="none" w="med" len="med"/>
                <a:tailEnd type="none" w="med" len="med"/>
              </a:ln>
              <a:effectLst/>
            </p:spPr>
            <p:txBody>
              <a:bodyPr wrap="none" anchor="ctr"/>
              <a:lstStyle/>
              <a:p>
                <a:endParaRPr lang="en-US" sz="1600">
                  <a:solidFill>
                    <a:srgbClr val="000000"/>
                  </a:solidFill>
                </a:endParaRPr>
              </a:p>
            </p:txBody>
          </p:sp>
          <p:sp>
            <p:nvSpPr>
              <p:cNvPr id="845944" name="AutoShape 120"/>
              <p:cNvSpPr>
                <a:spLocks noChangeArrowheads="1"/>
              </p:cNvSpPr>
              <p:nvPr>
                <p:custDataLst>
                  <p:tags r:id="rId6"/>
                </p:custDataLst>
              </p:nvPr>
            </p:nvSpPr>
            <p:spPr bwMode="auto">
              <a:xfrm>
                <a:off x="5856" y="1634"/>
                <a:ext cx="379" cy="90"/>
              </a:xfrm>
              <a:prstGeom prst="cube">
                <a:avLst>
                  <a:gd name="adj" fmla="val 35324"/>
                </a:avLst>
              </a:prstGeom>
              <a:solidFill>
                <a:srgbClr val="00257E"/>
              </a:solidFill>
              <a:ln w="9525">
                <a:noFill/>
                <a:miter lim="800000"/>
                <a:headEnd/>
                <a:tailEnd/>
              </a:ln>
              <a:effectLst/>
            </p:spPr>
            <p:txBody>
              <a:bodyPr wrap="none" anchor="ctr"/>
              <a:lstStyle/>
              <a:p>
                <a:endParaRPr lang="en-US" sz="1600">
                  <a:solidFill>
                    <a:srgbClr val="000000"/>
                  </a:solidFill>
                </a:endParaRPr>
              </a:p>
            </p:txBody>
          </p:sp>
          <p:sp>
            <p:nvSpPr>
              <p:cNvPr id="845945" name="AutoShape 121"/>
              <p:cNvSpPr>
                <a:spLocks noChangeArrowheads="1"/>
              </p:cNvSpPr>
              <p:nvPr>
                <p:custDataLst>
                  <p:tags r:id="rId7"/>
                </p:custDataLst>
              </p:nvPr>
            </p:nvSpPr>
            <p:spPr bwMode="auto">
              <a:xfrm>
                <a:off x="6209" y="1634"/>
                <a:ext cx="168" cy="90"/>
              </a:xfrm>
              <a:prstGeom prst="cube">
                <a:avLst>
                  <a:gd name="adj" fmla="val 35324"/>
                </a:avLst>
              </a:prstGeom>
              <a:solidFill>
                <a:srgbClr val="B9ACC8"/>
              </a:solidFill>
              <a:ln w="9525">
                <a:noFill/>
                <a:miter lim="800000"/>
                <a:headEnd/>
                <a:tailEnd/>
              </a:ln>
              <a:effectLst/>
            </p:spPr>
            <p:txBody>
              <a:bodyPr wrap="none" anchor="ctr"/>
              <a:lstStyle/>
              <a:p>
                <a:endParaRPr lang="en-US" sz="1600">
                  <a:solidFill>
                    <a:srgbClr val="000000"/>
                  </a:solidFill>
                </a:endParaRPr>
              </a:p>
            </p:txBody>
          </p:sp>
          <p:sp>
            <p:nvSpPr>
              <p:cNvPr id="845946" name="Freeform 122"/>
              <p:cNvSpPr>
                <a:spLocks/>
              </p:cNvSpPr>
              <p:nvPr>
                <p:custDataLst>
                  <p:tags r:id="rId8"/>
                </p:custDataLst>
              </p:nvPr>
            </p:nvSpPr>
            <p:spPr bwMode="auto">
              <a:xfrm>
                <a:off x="6209" y="1633"/>
                <a:ext cx="167" cy="31"/>
              </a:xfrm>
              <a:custGeom>
                <a:avLst/>
                <a:gdLst/>
                <a:ahLst/>
                <a:cxnLst>
                  <a:cxn ang="0">
                    <a:pos x="0" y="72"/>
                  </a:cxn>
                  <a:cxn ang="0">
                    <a:pos x="72" y="0"/>
                  </a:cxn>
                  <a:cxn ang="0">
                    <a:pos x="464" y="0"/>
                  </a:cxn>
                  <a:cxn ang="0">
                    <a:pos x="393" y="70"/>
                  </a:cxn>
                  <a:cxn ang="0">
                    <a:pos x="0" y="72"/>
                  </a:cxn>
                </a:cxnLst>
                <a:rect l="0" t="0" r="r" b="b"/>
                <a:pathLst>
                  <a:path w="464" h="72">
                    <a:moveTo>
                      <a:pt x="0" y="72"/>
                    </a:moveTo>
                    <a:lnTo>
                      <a:pt x="72" y="0"/>
                    </a:lnTo>
                    <a:lnTo>
                      <a:pt x="464" y="0"/>
                    </a:lnTo>
                    <a:lnTo>
                      <a:pt x="393" y="70"/>
                    </a:lnTo>
                    <a:lnTo>
                      <a:pt x="0" y="72"/>
                    </a:lnTo>
                    <a:close/>
                  </a:path>
                </a:pathLst>
              </a:custGeom>
              <a:solidFill>
                <a:srgbClr val="D0C8DA"/>
              </a:solidFill>
              <a:ln w="9525" cap="flat" cmpd="sng">
                <a:noFill/>
                <a:prstDash val="solid"/>
                <a:round/>
                <a:headEnd type="none" w="med" len="med"/>
                <a:tailEnd type="none" w="med" len="med"/>
              </a:ln>
              <a:effectLst/>
            </p:spPr>
            <p:txBody>
              <a:bodyPr wrap="none" anchor="ctr"/>
              <a:lstStyle/>
              <a:p>
                <a:endParaRPr lang="en-US" sz="1600">
                  <a:solidFill>
                    <a:srgbClr val="000000"/>
                  </a:solidFill>
                </a:endParaRPr>
              </a:p>
            </p:txBody>
          </p:sp>
          <p:sp>
            <p:nvSpPr>
              <p:cNvPr id="845947" name="Freeform 123"/>
              <p:cNvSpPr>
                <a:spLocks/>
              </p:cNvSpPr>
              <p:nvPr>
                <p:custDataLst>
                  <p:tags r:id="rId9"/>
                </p:custDataLst>
              </p:nvPr>
            </p:nvSpPr>
            <p:spPr bwMode="auto">
              <a:xfrm>
                <a:off x="6351" y="1665"/>
                <a:ext cx="90" cy="58"/>
              </a:xfrm>
              <a:custGeom>
                <a:avLst/>
                <a:gdLst/>
                <a:ahLst/>
                <a:cxnLst>
                  <a:cxn ang="0">
                    <a:pos x="2" y="0"/>
                  </a:cxn>
                  <a:cxn ang="0">
                    <a:pos x="240" y="0"/>
                  </a:cxn>
                  <a:cxn ang="0">
                    <a:pos x="240" y="122"/>
                  </a:cxn>
                  <a:cxn ang="0">
                    <a:pos x="0" y="122"/>
                  </a:cxn>
                  <a:cxn ang="0">
                    <a:pos x="2" y="0"/>
                  </a:cxn>
                </a:cxnLst>
                <a:rect l="0" t="0" r="r" b="b"/>
                <a:pathLst>
                  <a:path w="240" h="122">
                    <a:moveTo>
                      <a:pt x="2" y="0"/>
                    </a:moveTo>
                    <a:lnTo>
                      <a:pt x="240" y="0"/>
                    </a:lnTo>
                    <a:lnTo>
                      <a:pt x="240" y="122"/>
                    </a:lnTo>
                    <a:lnTo>
                      <a:pt x="0" y="122"/>
                    </a:lnTo>
                    <a:cubicBezTo>
                      <a:pt x="1" y="81"/>
                      <a:pt x="2" y="0"/>
                      <a:pt x="2" y="0"/>
                    </a:cubicBezTo>
                    <a:close/>
                  </a:path>
                </a:pathLst>
              </a:custGeom>
              <a:solidFill>
                <a:srgbClr val="A2C2FC"/>
              </a:solidFill>
              <a:ln w="9525" cap="flat" cmpd="sng">
                <a:noFill/>
                <a:prstDash val="solid"/>
                <a:round/>
                <a:headEnd/>
                <a:tailEnd/>
              </a:ln>
              <a:effectLst/>
            </p:spPr>
            <p:txBody>
              <a:bodyPr wrap="none" anchor="ctr"/>
              <a:lstStyle/>
              <a:p>
                <a:endParaRPr lang="en-US" sz="1600">
                  <a:solidFill>
                    <a:srgbClr val="000000"/>
                  </a:solidFill>
                </a:endParaRPr>
              </a:p>
            </p:txBody>
          </p:sp>
          <p:sp>
            <p:nvSpPr>
              <p:cNvPr id="845948" name="Freeform 124"/>
              <p:cNvSpPr>
                <a:spLocks/>
              </p:cNvSpPr>
              <p:nvPr>
                <p:custDataLst>
                  <p:tags r:id="rId10"/>
                </p:custDataLst>
              </p:nvPr>
            </p:nvSpPr>
            <p:spPr bwMode="auto">
              <a:xfrm>
                <a:off x="6439" y="1684"/>
                <a:ext cx="20" cy="49"/>
              </a:xfrm>
              <a:custGeom>
                <a:avLst/>
                <a:gdLst/>
                <a:ahLst/>
                <a:cxnLst>
                  <a:cxn ang="0">
                    <a:pos x="0" y="99"/>
                  </a:cxn>
                  <a:cxn ang="0">
                    <a:pos x="0" y="70"/>
                  </a:cxn>
                  <a:cxn ang="0">
                    <a:pos x="50" y="0"/>
                  </a:cxn>
                  <a:cxn ang="0">
                    <a:pos x="50" y="28"/>
                  </a:cxn>
                  <a:cxn ang="0">
                    <a:pos x="0" y="99"/>
                  </a:cxn>
                </a:cxnLst>
                <a:rect l="0" t="0" r="r" b="b"/>
                <a:pathLst>
                  <a:path w="50" h="99">
                    <a:moveTo>
                      <a:pt x="0" y="99"/>
                    </a:moveTo>
                    <a:lnTo>
                      <a:pt x="0" y="70"/>
                    </a:lnTo>
                    <a:lnTo>
                      <a:pt x="50" y="0"/>
                    </a:lnTo>
                    <a:lnTo>
                      <a:pt x="50" y="28"/>
                    </a:lnTo>
                    <a:lnTo>
                      <a:pt x="0" y="99"/>
                    </a:lnTo>
                    <a:close/>
                  </a:path>
                </a:pathLst>
              </a:custGeom>
              <a:solidFill>
                <a:srgbClr val="9A9A9A"/>
              </a:solidFill>
              <a:ln w="9525">
                <a:noFill/>
                <a:round/>
                <a:headEnd/>
                <a:tailEnd/>
              </a:ln>
              <a:effectLst/>
            </p:spPr>
            <p:txBody>
              <a:bodyPr wrap="none" anchor="ctr"/>
              <a:lstStyle/>
              <a:p>
                <a:endParaRPr lang="en-US" sz="1600">
                  <a:solidFill>
                    <a:srgbClr val="000000"/>
                  </a:solidFill>
                </a:endParaRPr>
              </a:p>
            </p:txBody>
          </p:sp>
          <p:sp>
            <p:nvSpPr>
              <p:cNvPr id="845949" name="Freeform 125"/>
              <p:cNvSpPr>
                <a:spLocks/>
              </p:cNvSpPr>
              <p:nvPr>
                <p:custDataLst>
                  <p:tags r:id="rId11"/>
                </p:custDataLst>
              </p:nvPr>
            </p:nvSpPr>
            <p:spPr bwMode="auto">
              <a:xfrm>
                <a:off x="6350" y="1633"/>
                <a:ext cx="109" cy="34"/>
              </a:xfrm>
              <a:custGeom>
                <a:avLst/>
                <a:gdLst/>
                <a:ahLst/>
                <a:cxnLst>
                  <a:cxn ang="0">
                    <a:pos x="0" y="73"/>
                  </a:cxn>
                  <a:cxn ang="0">
                    <a:pos x="72" y="0"/>
                  </a:cxn>
                  <a:cxn ang="0">
                    <a:pos x="291" y="0"/>
                  </a:cxn>
                  <a:cxn ang="0">
                    <a:pos x="241" y="73"/>
                  </a:cxn>
                  <a:cxn ang="0">
                    <a:pos x="0" y="73"/>
                  </a:cxn>
                </a:cxnLst>
                <a:rect l="0" t="0" r="r" b="b"/>
                <a:pathLst>
                  <a:path w="291" h="73">
                    <a:moveTo>
                      <a:pt x="0" y="73"/>
                    </a:moveTo>
                    <a:lnTo>
                      <a:pt x="72" y="0"/>
                    </a:lnTo>
                    <a:lnTo>
                      <a:pt x="291" y="0"/>
                    </a:lnTo>
                    <a:lnTo>
                      <a:pt x="241" y="73"/>
                    </a:lnTo>
                    <a:lnTo>
                      <a:pt x="0" y="73"/>
                    </a:lnTo>
                    <a:close/>
                  </a:path>
                </a:pathLst>
              </a:custGeom>
              <a:solidFill>
                <a:srgbClr val="D6E7FE"/>
              </a:solidFill>
              <a:ln w="9525" cap="flat" cmpd="sng">
                <a:noFill/>
                <a:prstDash val="solid"/>
                <a:round/>
                <a:headEnd type="none" w="med" len="med"/>
                <a:tailEnd type="none" w="med" len="med"/>
              </a:ln>
              <a:effectLst/>
            </p:spPr>
            <p:txBody>
              <a:bodyPr wrap="none" anchor="ctr"/>
              <a:lstStyle/>
              <a:p>
                <a:endParaRPr lang="en-US" sz="1600">
                  <a:solidFill>
                    <a:srgbClr val="000000"/>
                  </a:solidFill>
                </a:endParaRPr>
              </a:p>
            </p:txBody>
          </p:sp>
          <p:sp>
            <p:nvSpPr>
              <p:cNvPr id="845950" name="Freeform 126"/>
              <p:cNvSpPr>
                <a:spLocks/>
              </p:cNvSpPr>
              <p:nvPr>
                <p:custDataLst>
                  <p:tags r:id="rId12"/>
                </p:custDataLst>
              </p:nvPr>
            </p:nvSpPr>
            <p:spPr bwMode="auto">
              <a:xfrm>
                <a:off x="6440" y="1632"/>
                <a:ext cx="19" cy="89"/>
              </a:xfrm>
              <a:custGeom>
                <a:avLst/>
                <a:gdLst/>
                <a:ahLst/>
                <a:cxnLst>
                  <a:cxn ang="0">
                    <a:pos x="0" y="345"/>
                  </a:cxn>
                  <a:cxn ang="0">
                    <a:pos x="0" y="135"/>
                  </a:cxn>
                  <a:cxn ang="0">
                    <a:pos x="93" y="0"/>
                  </a:cxn>
                  <a:cxn ang="0">
                    <a:pos x="93" y="210"/>
                  </a:cxn>
                </a:cxnLst>
                <a:rect l="0" t="0" r="r" b="b"/>
                <a:pathLst>
                  <a:path w="93" h="345">
                    <a:moveTo>
                      <a:pt x="0" y="345"/>
                    </a:moveTo>
                    <a:lnTo>
                      <a:pt x="0" y="135"/>
                    </a:lnTo>
                    <a:lnTo>
                      <a:pt x="93" y="0"/>
                    </a:lnTo>
                    <a:lnTo>
                      <a:pt x="93" y="210"/>
                    </a:lnTo>
                  </a:path>
                </a:pathLst>
              </a:custGeom>
              <a:solidFill>
                <a:srgbClr val="85AFFB"/>
              </a:solidFill>
              <a:ln w="9525" cap="flat" cmpd="sng">
                <a:noFill/>
                <a:prstDash val="solid"/>
                <a:round/>
                <a:headEnd type="none" w="med" len="med"/>
                <a:tailEnd type="none" w="med" len="med"/>
              </a:ln>
              <a:effectLst/>
            </p:spPr>
            <p:txBody>
              <a:bodyPr wrap="none" anchor="ctr"/>
              <a:lstStyle/>
              <a:p>
                <a:endParaRPr lang="en-US" sz="1600">
                  <a:solidFill>
                    <a:srgbClr val="000000"/>
                  </a:solidFill>
                </a:endParaRPr>
              </a:p>
            </p:txBody>
          </p:sp>
          <p:sp>
            <p:nvSpPr>
              <p:cNvPr id="845951" name="Oval 127"/>
              <p:cNvSpPr>
                <a:spLocks noChangeArrowheads="1"/>
              </p:cNvSpPr>
              <p:nvPr>
                <p:custDataLst>
                  <p:tags r:id="rId13"/>
                </p:custDataLst>
              </p:nvPr>
            </p:nvSpPr>
            <p:spPr bwMode="auto">
              <a:xfrm>
                <a:off x="6321" y="2038"/>
                <a:ext cx="142" cy="143"/>
              </a:xfrm>
              <a:prstGeom prst="ellipse">
                <a:avLst/>
              </a:prstGeom>
              <a:solidFill>
                <a:srgbClr val="E8E8E8"/>
              </a:solidFill>
              <a:ln w="9525">
                <a:noFill/>
                <a:round/>
                <a:headEnd/>
                <a:tailEnd/>
              </a:ln>
              <a:effectLst/>
            </p:spPr>
            <p:txBody>
              <a:bodyPr/>
              <a:lstStyle/>
              <a:p>
                <a:endParaRPr lang="en-US" sz="1600">
                  <a:solidFill>
                    <a:srgbClr val="000000"/>
                  </a:solidFill>
                </a:endParaRPr>
              </a:p>
            </p:txBody>
          </p:sp>
          <p:sp>
            <p:nvSpPr>
              <p:cNvPr id="845952" name="Oval 128"/>
              <p:cNvSpPr>
                <a:spLocks noChangeArrowheads="1"/>
              </p:cNvSpPr>
              <p:nvPr>
                <p:custDataLst>
                  <p:tags r:id="rId14"/>
                </p:custDataLst>
              </p:nvPr>
            </p:nvSpPr>
            <p:spPr bwMode="auto">
              <a:xfrm>
                <a:off x="6325" y="2025"/>
                <a:ext cx="147" cy="148"/>
              </a:xfrm>
              <a:prstGeom prst="ellipse">
                <a:avLst/>
              </a:prstGeom>
              <a:gradFill rotWithShape="0">
                <a:gsLst>
                  <a:gs pos="0">
                    <a:schemeClr val="tx1"/>
                  </a:gs>
                  <a:gs pos="100000">
                    <a:srgbClr val="BAD4E2"/>
                  </a:gs>
                </a:gsLst>
                <a:lin ang="18900000" scaled="1"/>
              </a:gradFill>
              <a:ln w="12700">
                <a:noFill/>
                <a:round/>
                <a:headEnd/>
                <a:tailEnd/>
              </a:ln>
              <a:effectLst/>
            </p:spPr>
            <p:txBody>
              <a:bodyPr lIns="0" tIns="0" rIns="0" bIns="0" anchor="ctr" anchorCtr="1"/>
              <a:lstStyle/>
              <a:p>
                <a:endParaRPr lang="en-US" sz="1600">
                  <a:solidFill>
                    <a:srgbClr val="000000"/>
                  </a:solidFill>
                </a:endParaRPr>
              </a:p>
            </p:txBody>
          </p:sp>
          <p:sp>
            <p:nvSpPr>
              <p:cNvPr id="845953" name="Oval 129"/>
              <p:cNvSpPr>
                <a:spLocks noChangeArrowheads="1"/>
              </p:cNvSpPr>
              <p:nvPr>
                <p:custDataLst>
                  <p:tags r:id="rId15"/>
                </p:custDataLst>
              </p:nvPr>
            </p:nvSpPr>
            <p:spPr bwMode="auto">
              <a:xfrm>
                <a:off x="6345" y="2022"/>
                <a:ext cx="147" cy="147"/>
              </a:xfrm>
              <a:prstGeom prst="ellipse">
                <a:avLst/>
              </a:prstGeom>
              <a:solidFill>
                <a:srgbClr val="BAD4E2"/>
              </a:solidFill>
              <a:ln w="12700">
                <a:noFill/>
                <a:round/>
                <a:headEnd/>
                <a:tailEnd/>
              </a:ln>
              <a:effectLst/>
            </p:spPr>
            <p:txBody>
              <a:bodyPr lIns="0" tIns="0" rIns="0" bIns="0" anchor="ctr" anchorCtr="1"/>
              <a:lstStyle/>
              <a:p>
                <a:endParaRPr lang="en-US" sz="1600">
                  <a:solidFill>
                    <a:srgbClr val="000000"/>
                  </a:solidFill>
                </a:endParaRPr>
              </a:p>
            </p:txBody>
          </p:sp>
          <p:sp>
            <p:nvSpPr>
              <p:cNvPr id="845954" name="Oval 130"/>
              <p:cNvSpPr>
                <a:spLocks noChangeArrowheads="1"/>
              </p:cNvSpPr>
              <p:nvPr>
                <p:custDataLst>
                  <p:tags r:id="rId16"/>
                </p:custDataLst>
              </p:nvPr>
            </p:nvSpPr>
            <p:spPr bwMode="auto">
              <a:xfrm rot="-35979862">
                <a:off x="6379" y="2051"/>
                <a:ext cx="84" cy="84"/>
              </a:xfrm>
              <a:prstGeom prst="ellipse">
                <a:avLst/>
              </a:prstGeom>
              <a:gradFill rotWithShape="0">
                <a:gsLst>
                  <a:gs pos="0">
                    <a:srgbClr val="BAD4E2"/>
                  </a:gs>
                  <a:gs pos="100000">
                    <a:schemeClr val="tx1"/>
                  </a:gs>
                </a:gsLst>
                <a:lin ang="18900000" scaled="1"/>
              </a:gradFill>
              <a:ln w="12700">
                <a:noFill/>
                <a:round/>
                <a:headEnd/>
                <a:tailEnd/>
              </a:ln>
              <a:effectLst/>
            </p:spPr>
            <p:txBody>
              <a:bodyPr rot="10800000" vert="eaVert" lIns="0" tIns="0" rIns="0" bIns="0" anchor="ctr" anchorCtr="1"/>
              <a:lstStyle/>
              <a:p>
                <a:endParaRPr lang="en-US" sz="1600">
                  <a:solidFill>
                    <a:srgbClr val="000000"/>
                  </a:solidFill>
                </a:endParaRPr>
              </a:p>
            </p:txBody>
          </p:sp>
          <p:sp>
            <p:nvSpPr>
              <p:cNvPr id="845955" name="Oval 131"/>
              <p:cNvSpPr>
                <a:spLocks noChangeArrowheads="1"/>
              </p:cNvSpPr>
              <p:nvPr>
                <p:custDataLst>
                  <p:tags r:id="rId17"/>
                </p:custDataLst>
              </p:nvPr>
            </p:nvSpPr>
            <p:spPr bwMode="auto">
              <a:xfrm>
                <a:off x="6377" y="2054"/>
                <a:ext cx="83" cy="83"/>
              </a:xfrm>
              <a:prstGeom prst="ellipse">
                <a:avLst/>
              </a:prstGeom>
              <a:gradFill rotWithShape="0">
                <a:gsLst>
                  <a:gs pos="0">
                    <a:srgbClr val="BAD4E2"/>
                  </a:gs>
                  <a:gs pos="100000">
                    <a:srgbClr val="BAD4E2">
                      <a:gamma/>
                      <a:shade val="46275"/>
                      <a:invGamma/>
                    </a:srgbClr>
                  </a:gs>
                </a:gsLst>
                <a:lin ang="18900000" scaled="1"/>
              </a:gradFill>
              <a:ln w="12700">
                <a:noFill/>
                <a:round/>
                <a:headEnd/>
                <a:tailEnd/>
              </a:ln>
              <a:effectLst/>
            </p:spPr>
            <p:txBody>
              <a:bodyPr lIns="0" tIns="0" rIns="0" bIns="0" anchor="ctr" anchorCtr="1"/>
              <a:lstStyle/>
              <a:p>
                <a:endParaRPr lang="en-US" sz="1600">
                  <a:solidFill>
                    <a:srgbClr val="000000"/>
                  </a:solidFill>
                </a:endParaRPr>
              </a:p>
            </p:txBody>
          </p:sp>
        </p:grpSp>
        <p:sp>
          <p:nvSpPr>
            <p:cNvPr id="845956" name="Text Box 132"/>
            <p:cNvSpPr txBox="1">
              <a:spLocks noChangeArrowheads="1"/>
            </p:cNvSpPr>
            <p:nvPr/>
          </p:nvSpPr>
          <p:spPr bwMode="auto">
            <a:xfrm>
              <a:off x="6069" y="1739"/>
              <a:ext cx="116" cy="240"/>
            </a:xfrm>
            <a:prstGeom prst="rect">
              <a:avLst/>
            </a:prstGeom>
            <a:noFill/>
            <a:ln w="9525">
              <a:noFill/>
              <a:miter lim="800000"/>
              <a:headEnd/>
              <a:tailEnd/>
            </a:ln>
            <a:effectLst/>
          </p:spPr>
          <p:txBody>
            <a:bodyPr wrap="none">
              <a:spAutoFit/>
            </a:bodyPr>
            <a:lstStyle/>
            <a:p>
              <a:endParaRPr lang="en-US" sz="1200" b="1">
                <a:solidFill>
                  <a:srgbClr val="FFFFFF"/>
                </a:solidFill>
                <a:cs typeface="Arial" charset="0"/>
              </a:endParaRPr>
            </a:p>
          </p:txBody>
        </p:sp>
      </p:grpSp>
      <p:sp>
        <p:nvSpPr>
          <p:cNvPr id="845957" name="Text Box 133"/>
          <p:cNvSpPr txBox="1">
            <a:spLocks noChangeArrowheads="1"/>
          </p:cNvSpPr>
          <p:nvPr/>
        </p:nvSpPr>
        <p:spPr bwMode="gray">
          <a:xfrm>
            <a:off x="7732727" y="5389210"/>
            <a:ext cx="652463" cy="244475"/>
          </a:xfrm>
          <a:prstGeom prst="rect">
            <a:avLst/>
          </a:prstGeom>
          <a:noFill/>
          <a:ln w="12700" algn="ctr">
            <a:noFill/>
            <a:miter lim="800000"/>
            <a:headEnd/>
            <a:tailEnd/>
          </a:ln>
          <a:effectLst/>
        </p:spPr>
        <p:txBody>
          <a:bodyPr/>
          <a:lstStyle/>
          <a:p>
            <a:pPr>
              <a:spcBef>
                <a:spcPct val="50000"/>
              </a:spcBef>
            </a:pPr>
            <a:r>
              <a:rPr lang="en-US" sz="900" b="1" smtClean="0">
                <a:solidFill>
                  <a:srgbClr val="FFFFFF"/>
                </a:solidFill>
              </a:rPr>
              <a:t>XYZ</a:t>
            </a:r>
            <a:endParaRPr lang="en-US" sz="900" b="1">
              <a:solidFill>
                <a:srgbClr val="FFFFFF"/>
              </a:solidFill>
            </a:endParaRPr>
          </a:p>
        </p:txBody>
      </p:sp>
      <p:sp>
        <p:nvSpPr>
          <p:cNvPr id="176" name="Text Box 14"/>
          <p:cNvSpPr txBox="1">
            <a:spLocks noChangeArrowheads="1"/>
          </p:cNvSpPr>
          <p:nvPr/>
        </p:nvSpPr>
        <p:spPr bwMode="gray">
          <a:xfrm>
            <a:off x="5063822" y="1842418"/>
            <a:ext cx="1146175" cy="150812"/>
          </a:xfrm>
          <a:prstGeom prst="rect">
            <a:avLst/>
          </a:prstGeom>
          <a:noFill/>
          <a:ln w="12700">
            <a:noFill/>
            <a:miter lim="800000"/>
            <a:headEnd/>
            <a:tailEnd/>
          </a:ln>
          <a:effectLst/>
        </p:spPr>
        <p:txBody>
          <a:bodyPr lIns="0" tIns="0" rIns="0" bIns="0"/>
          <a:lstStyle/>
          <a:p>
            <a:pPr algn="ctr" eaLnBrk="0" hangingPunct="0">
              <a:spcBef>
                <a:spcPct val="50000"/>
              </a:spcBef>
            </a:pPr>
            <a:r>
              <a:rPr lang="en-US" sz="900" b="1" smtClean="0">
                <a:solidFill>
                  <a:srgbClr val="FFFFFF"/>
                </a:solidFill>
              </a:rPr>
              <a:t>TD2</a:t>
            </a:r>
          </a:p>
          <a:p>
            <a:pPr algn="ctr" eaLnBrk="0" hangingPunct="0"/>
            <a:r>
              <a:rPr lang="en-US" sz="900" b="1" smtClean="0">
                <a:solidFill>
                  <a:srgbClr val="FFFFFF"/>
                </a:solidFill>
              </a:rPr>
              <a:t>(Test System)</a:t>
            </a:r>
            <a:endParaRPr lang="en-US" sz="900" b="1">
              <a:solidFill>
                <a:srgbClr val="FFFFFF"/>
              </a:solidFill>
            </a:endParaRPr>
          </a:p>
        </p:txBody>
      </p:sp>
      <p:sp>
        <p:nvSpPr>
          <p:cNvPr id="177" name="Text Box 14"/>
          <p:cNvSpPr txBox="1">
            <a:spLocks noChangeArrowheads="1"/>
          </p:cNvSpPr>
          <p:nvPr/>
        </p:nvSpPr>
        <p:spPr bwMode="gray">
          <a:xfrm>
            <a:off x="7502222" y="1842418"/>
            <a:ext cx="1146175" cy="150812"/>
          </a:xfrm>
          <a:prstGeom prst="rect">
            <a:avLst/>
          </a:prstGeom>
          <a:noFill/>
          <a:ln w="12700">
            <a:noFill/>
            <a:miter lim="800000"/>
            <a:headEnd/>
            <a:tailEnd/>
          </a:ln>
          <a:effectLst/>
        </p:spPr>
        <p:txBody>
          <a:bodyPr lIns="0" tIns="0" rIns="0" bIns="0"/>
          <a:lstStyle/>
          <a:p>
            <a:pPr algn="ctr" eaLnBrk="0" hangingPunct="0">
              <a:spcBef>
                <a:spcPct val="50000"/>
              </a:spcBef>
            </a:pPr>
            <a:r>
              <a:rPr lang="en-US" sz="900" b="1" smtClean="0">
                <a:solidFill>
                  <a:srgbClr val="FFFFFF"/>
                </a:solidFill>
              </a:rPr>
              <a:t>XYZ</a:t>
            </a:r>
          </a:p>
          <a:p>
            <a:pPr algn="ctr" eaLnBrk="0" hangingPunct="0"/>
            <a:r>
              <a:rPr lang="en-US" sz="900" b="1" smtClean="0">
                <a:solidFill>
                  <a:srgbClr val="FFFFFF"/>
                </a:solidFill>
              </a:rPr>
              <a:t>(Prod System)</a:t>
            </a:r>
            <a:endParaRPr lang="en-US" sz="900" b="1">
              <a:solidFill>
                <a:srgbClr val="FFFFFF"/>
              </a:solidFill>
            </a:endParaRPr>
          </a:p>
        </p:txBody>
      </p:sp>
      <p:pic>
        <p:nvPicPr>
          <p:cNvPr id="1026" name="Picture 2"/>
          <p:cNvPicPr>
            <a:picLocks noChangeAspect="1" noChangeArrowheads="1"/>
          </p:cNvPicPr>
          <p:nvPr/>
        </p:nvPicPr>
        <p:blipFill>
          <a:blip r:embed="rId54" cstate="print"/>
          <a:srcRect/>
          <a:stretch>
            <a:fillRect/>
          </a:stretch>
        </p:blipFill>
        <p:spPr bwMode="auto">
          <a:xfrm>
            <a:off x="310530" y="3414043"/>
            <a:ext cx="2846387" cy="286027"/>
          </a:xfrm>
          <a:prstGeom prst="rect">
            <a:avLst/>
          </a:prstGeom>
          <a:noFill/>
          <a:ln w="9525">
            <a:noFill/>
            <a:miter lim="800000"/>
            <a:headEnd/>
            <a:tailEnd/>
          </a:ln>
        </p:spPr>
      </p:pic>
      <p:sp>
        <p:nvSpPr>
          <p:cNvPr id="179" name="Rectangle 178"/>
          <p:cNvSpPr/>
          <p:nvPr/>
        </p:nvSpPr>
        <p:spPr bwMode="gray">
          <a:xfrm>
            <a:off x="352757" y="3844255"/>
            <a:ext cx="1295400" cy="548640"/>
          </a:xfrm>
          <a:prstGeom prst="rect">
            <a:avLst/>
          </a:prstGeom>
          <a:solidFill>
            <a:schemeClr val="bg2"/>
          </a:solidFill>
          <a:ln w="9525" algn="ctr">
            <a:noFill/>
            <a:miter lim="800000"/>
            <a:headEnd/>
            <a:tailEnd/>
          </a:ln>
        </p:spPr>
        <p:txBody>
          <a:bodyPr lIns="90000" tIns="72000" rIns="90000" bIns="72000" rtlCol="0" anchor="ctr"/>
          <a:lstStyle/>
          <a:p>
            <a:pPr marL="184150" indent="-184150" algn="ctr" fontAlgn="base">
              <a:spcBef>
                <a:spcPct val="50000"/>
              </a:spcBef>
              <a:spcAft>
                <a:spcPct val="0"/>
              </a:spcAft>
              <a:buClr>
                <a:srgbClr val="F0AB00"/>
              </a:buClr>
              <a:buSzPct val="80000"/>
            </a:pPr>
            <a:r>
              <a:rPr lang="en-US" sz="1200" b="1" kern="0" smtClean="0">
                <a:solidFill>
                  <a:srgbClr val="000000"/>
                </a:solidFill>
                <a:ea typeface="Arial Unicode MS" pitchFamily="34" charset="-128"/>
                <a:cs typeface="Arial Unicode MS" pitchFamily="34" charset="-128"/>
              </a:rPr>
              <a:t>Promotion of Jobs</a:t>
            </a:r>
            <a:endParaRPr lang="en-US" sz="1200" b="1" kern="0" dirty="0" smtClean="0">
              <a:solidFill>
                <a:srgbClr val="000000"/>
              </a:solidFill>
              <a:ea typeface="Arial Unicode MS" pitchFamily="34" charset="-128"/>
              <a:cs typeface="Arial Unicode MS" pitchFamily="34" charset="-128"/>
            </a:endParaRPr>
          </a:p>
        </p:txBody>
      </p:sp>
      <p:grpSp>
        <p:nvGrpSpPr>
          <p:cNvPr id="8" name="Group 124"/>
          <p:cNvGrpSpPr/>
          <p:nvPr/>
        </p:nvGrpSpPr>
        <p:grpSpPr>
          <a:xfrm>
            <a:off x="6143640" y="1836068"/>
            <a:ext cx="2453957" cy="3372166"/>
            <a:chOff x="6202363" y="1878013"/>
            <a:chExt cx="2453957" cy="3372166"/>
          </a:xfrm>
        </p:grpSpPr>
        <p:sp>
          <p:nvSpPr>
            <p:cNvPr id="175" name="Rounded Rectangle 174"/>
            <p:cNvSpPr/>
            <p:nvPr/>
          </p:nvSpPr>
          <p:spPr bwMode="gray">
            <a:xfrm>
              <a:off x="7627620" y="2308860"/>
              <a:ext cx="1028700" cy="502920"/>
            </a:xfrm>
            <a:prstGeom prst="roundRect">
              <a:avLst/>
            </a:prstGeom>
            <a:solidFill>
              <a:schemeClr val="accent1">
                <a:lumMod val="40000"/>
                <a:lumOff val="60000"/>
              </a:schemeClr>
            </a:solidFill>
            <a:ln w="9525" algn="ctr">
              <a:noFill/>
              <a:miter lim="800000"/>
              <a:headEnd/>
              <a:tailEnd/>
            </a:ln>
          </p:spPr>
          <p:txBody>
            <a:bodyPr lIns="90000" tIns="72000" rIns="90000" bIns="72000" rtlCol="0" anchor="ctr"/>
            <a:lstStyle/>
            <a:p>
              <a:pPr marL="184150" indent="-184150" algn="ctr" fontAlgn="base">
                <a:spcBef>
                  <a:spcPct val="50000"/>
                </a:spcBef>
                <a:spcAft>
                  <a:spcPct val="0"/>
                </a:spcAft>
                <a:buClr>
                  <a:srgbClr val="F0AB00"/>
                </a:buClr>
                <a:buSzPct val="80000"/>
              </a:pPr>
              <a:r>
                <a:rPr lang="en-US" sz="900" b="1" kern="0" dirty="0" smtClean="0">
                  <a:solidFill>
                    <a:srgbClr val="000000"/>
                  </a:solidFill>
                  <a:ea typeface="Arial Unicode MS" pitchFamily="34" charset="-128"/>
                  <a:cs typeface="Arial Unicode MS" pitchFamily="34" charset="-128"/>
                </a:rPr>
                <a:t>Application</a:t>
              </a:r>
            </a:p>
            <a:p>
              <a:pPr marL="184150" indent="-184150" algn="ctr" fontAlgn="base">
                <a:spcAft>
                  <a:spcPct val="0"/>
                </a:spcAft>
                <a:buClr>
                  <a:srgbClr val="F0AB00"/>
                </a:buClr>
                <a:buSzPct val="80000"/>
              </a:pPr>
              <a:r>
                <a:rPr lang="en-US" sz="900" b="1" kern="0" dirty="0" smtClean="0">
                  <a:solidFill>
                    <a:srgbClr val="000000"/>
                  </a:solidFill>
                  <a:ea typeface="Arial Unicode MS" pitchFamily="34" charset="-128"/>
                  <a:cs typeface="Arial Unicode MS" pitchFamily="34" charset="-128"/>
                </a:rPr>
                <a:t>Type</a:t>
              </a:r>
            </a:p>
            <a:p>
              <a:pPr marL="184150" indent="-184150" algn="ctr" fontAlgn="base">
                <a:spcAft>
                  <a:spcPct val="0"/>
                </a:spcAft>
                <a:buClr>
                  <a:srgbClr val="F0AB00"/>
                </a:buClr>
                <a:buSzPct val="80000"/>
              </a:pPr>
              <a:r>
                <a:rPr lang="en-US" sz="900" b="1" kern="0" dirty="0" smtClean="0">
                  <a:solidFill>
                    <a:srgbClr val="000000"/>
                  </a:solidFill>
                  <a:ea typeface="Arial Unicode MS" pitchFamily="34" charset="-128"/>
                  <a:cs typeface="Arial Unicode MS" pitchFamily="34" charset="-128"/>
                </a:rPr>
                <a:t>BOLM</a:t>
              </a:r>
            </a:p>
          </p:txBody>
        </p:sp>
        <p:grpSp>
          <p:nvGrpSpPr>
            <p:cNvPr id="9" name="Group 121"/>
            <p:cNvGrpSpPr/>
            <p:nvPr/>
          </p:nvGrpSpPr>
          <p:grpSpPr>
            <a:xfrm>
              <a:off x="6202363" y="1878013"/>
              <a:ext cx="1890077" cy="3372166"/>
              <a:chOff x="6202363" y="1878013"/>
              <a:chExt cx="1890077" cy="3372166"/>
            </a:xfrm>
          </p:grpSpPr>
          <p:grpSp>
            <p:nvGrpSpPr>
              <p:cNvPr id="10" name="Group 168"/>
              <p:cNvGrpSpPr>
                <a:grpSpLocks/>
              </p:cNvGrpSpPr>
              <p:nvPr/>
            </p:nvGrpSpPr>
            <p:grpSpPr bwMode="auto">
              <a:xfrm>
                <a:off x="6202363" y="1878013"/>
                <a:ext cx="866775" cy="879475"/>
                <a:chOff x="4067" y="985"/>
                <a:chExt cx="546" cy="554"/>
              </a:xfrm>
            </p:grpSpPr>
            <p:sp>
              <p:nvSpPr>
                <p:cNvPr id="845993" name="AutoShape 169"/>
                <p:cNvSpPr>
                  <a:spLocks noChangeArrowheads="1"/>
                </p:cNvSpPr>
                <p:nvPr/>
              </p:nvSpPr>
              <p:spPr bwMode="gray">
                <a:xfrm>
                  <a:off x="4172" y="985"/>
                  <a:ext cx="441" cy="259"/>
                </a:xfrm>
                <a:prstGeom prst="foldedCorner">
                  <a:avLst>
                    <a:gd name="adj" fmla="val 12500"/>
                  </a:avLst>
                </a:prstGeom>
                <a:solidFill>
                  <a:srgbClr val="FFAA55"/>
                </a:solidFill>
                <a:ln w="19050">
                  <a:solidFill>
                    <a:srgbClr val="E95825"/>
                  </a:solidFill>
                  <a:round/>
                  <a:headEnd/>
                  <a:tailEnd/>
                </a:ln>
                <a:effectLst/>
              </p:spPr>
              <p:txBody>
                <a:bodyPr wrap="none" anchor="ctr"/>
                <a:lstStyle/>
                <a:p>
                  <a:r>
                    <a:rPr lang="en-US" sz="800" b="1">
                      <a:solidFill>
                        <a:srgbClr val="000000"/>
                      </a:solidFill>
                    </a:rPr>
                    <a:t>Transport </a:t>
                  </a:r>
                </a:p>
                <a:p>
                  <a:r>
                    <a:rPr lang="en-US" sz="800" b="1">
                      <a:solidFill>
                        <a:srgbClr val="000000"/>
                      </a:solidFill>
                    </a:rPr>
                    <a:t>Request</a:t>
                  </a:r>
                </a:p>
              </p:txBody>
            </p:sp>
            <p:sp>
              <p:nvSpPr>
                <p:cNvPr id="845994" name="AutoShape 170"/>
                <p:cNvSpPr>
                  <a:spLocks noChangeArrowheads="1"/>
                </p:cNvSpPr>
                <p:nvPr/>
              </p:nvSpPr>
              <p:spPr bwMode="gray">
                <a:xfrm>
                  <a:off x="4136" y="1036"/>
                  <a:ext cx="441" cy="259"/>
                </a:xfrm>
                <a:prstGeom prst="foldedCorner">
                  <a:avLst>
                    <a:gd name="adj" fmla="val 12500"/>
                  </a:avLst>
                </a:prstGeom>
                <a:solidFill>
                  <a:srgbClr val="FFAA55"/>
                </a:solidFill>
                <a:ln w="19050">
                  <a:solidFill>
                    <a:srgbClr val="E95825"/>
                  </a:solidFill>
                  <a:round/>
                  <a:headEnd/>
                  <a:tailEnd/>
                </a:ln>
                <a:effectLst/>
              </p:spPr>
              <p:txBody>
                <a:bodyPr wrap="none" anchor="ctr"/>
                <a:lstStyle/>
                <a:p>
                  <a:r>
                    <a:rPr lang="en-US" sz="800" b="1">
                      <a:solidFill>
                        <a:srgbClr val="000000"/>
                      </a:solidFill>
                    </a:rPr>
                    <a:t>Transport </a:t>
                  </a:r>
                </a:p>
                <a:p>
                  <a:r>
                    <a:rPr lang="en-US" sz="800" b="1">
                      <a:solidFill>
                        <a:srgbClr val="000000"/>
                      </a:solidFill>
                    </a:rPr>
                    <a:t>Request</a:t>
                  </a:r>
                </a:p>
              </p:txBody>
            </p:sp>
            <p:sp>
              <p:nvSpPr>
                <p:cNvPr id="845995" name="AutoShape 171"/>
                <p:cNvSpPr>
                  <a:spLocks noChangeArrowheads="1"/>
                </p:cNvSpPr>
                <p:nvPr/>
              </p:nvSpPr>
              <p:spPr bwMode="gray">
                <a:xfrm>
                  <a:off x="4075" y="1084"/>
                  <a:ext cx="441" cy="455"/>
                </a:xfrm>
                <a:prstGeom prst="foldedCorner">
                  <a:avLst>
                    <a:gd name="adj" fmla="val 12500"/>
                  </a:avLst>
                </a:prstGeom>
                <a:solidFill>
                  <a:srgbClr val="FFAA55"/>
                </a:solidFill>
                <a:ln w="19050">
                  <a:solidFill>
                    <a:srgbClr val="E95825"/>
                  </a:solidFill>
                  <a:round/>
                  <a:headEnd/>
                  <a:tailEnd/>
                </a:ln>
                <a:effectLst/>
              </p:spPr>
              <p:txBody>
                <a:bodyPr wrap="none" anchor="ctr"/>
                <a:lstStyle/>
                <a:p>
                  <a:endParaRPr lang="en-US" sz="800" b="1">
                    <a:solidFill>
                      <a:srgbClr val="000000"/>
                    </a:solidFill>
                  </a:endParaRPr>
                </a:p>
              </p:txBody>
            </p:sp>
            <p:sp>
              <p:nvSpPr>
                <p:cNvPr id="845996" name="Text Box 172"/>
                <p:cNvSpPr txBox="1">
                  <a:spLocks noChangeArrowheads="1"/>
                </p:cNvSpPr>
                <p:nvPr/>
              </p:nvSpPr>
              <p:spPr bwMode="auto">
                <a:xfrm>
                  <a:off x="4067" y="1088"/>
                  <a:ext cx="436" cy="213"/>
                </a:xfrm>
                <a:prstGeom prst="rect">
                  <a:avLst/>
                </a:prstGeom>
                <a:noFill/>
                <a:ln w="9525" algn="ctr">
                  <a:noFill/>
                  <a:miter lim="800000"/>
                  <a:headEnd/>
                  <a:tailEnd/>
                </a:ln>
                <a:effectLst/>
              </p:spPr>
              <p:txBody>
                <a:bodyPr wrap="none">
                  <a:spAutoFit/>
                </a:bodyPr>
                <a:lstStyle/>
                <a:p>
                  <a:pPr marL="244475" indent="-244475"/>
                  <a:r>
                    <a:rPr lang="en-US" sz="800" b="1">
                      <a:solidFill>
                        <a:srgbClr val="000000"/>
                      </a:solidFill>
                    </a:rPr>
                    <a:t>Transport </a:t>
                  </a:r>
                </a:p>
                <a:p>
                  <a:pPr marL="244475" indent="-244475"/>
                  <a:r>
                    <a:rPr lang="en-US" sz="800" b="1">
                      <a:solidFill>
                        <a:srgbClr val="000000"/>
                      </a:solidFill>
                    </a:rPr>
                    <a:t>Request</a:t>
                  </a:r>
                </a:p>
              </p:txBody>
            </p:sp>
            <p:sp>
              <p:nvSpPr>
                <p:cNvPr id="845997" name="AutoShape 173"/>
                <p:cNvSpPr>
                  <a:spLocks noChangeArrowheads="1"/>
                </p:cNvSpPr>
                <p:nvPr/>
              </p:nvSpPr>
              <p:spPr bwMode="gray">
                <a:xfrm>
                  <a:off x="4224" y="1323"/>
                  <a:ext cx="183" cy="139"/>
                </a:xfrm>
                <a:prstGeom prst="cube">
                  <a:avLst>
                    <a:gd name="adj" fmla="val 9657"/>
                  </a:avLst>
                </a:prstGeom>
                <a:solidFill>
                  <a:srgbClr val="B2D2E0"/>
                </a:solidFill>
                <a:ln w="9525">
                  <a:noFill/>
                  <a:miter lim="800000"/>
                  <a:headEnd/>
                  <a:tailEnd/>
                </a:ln>
                <a:effectLst>
                  <a:prstShdw prst="shdw17" dist="17961" dir="2700000">
                    <a:srgbClr val="B2D2E0">
                      <a:gamma/>
                      <a:shade val="60000"/>
                      <a:invGamma/>
                    </a:srgbClr>
                  </a:prstShdw>
                </a:effectLst>
              </p:spPr>
              <p:txBody>
                <a:bodyPr wrap="none" anchor="ctr"/>
                <a:lstStyle/>
                <a:p>
                  <a:r>
                    <a:rPr lang="en-US" sz="700" smtClean="0">
                      <a:solidFill>
                        <a:srgbClr val="00257E"/>
                      </a:solidFill>
                    </a:rPr>
                    <a:t>ZIP</a:t>
                  </a:r>
                  <a:endParaRPr lang="en-US" sz="700">
                    <a:solidFill>
                      <a:srgbClr val="00257E"/>
                    </a:solidFill>
                  </a:endParaRPr>
                </a:p>
              </p:txBody>
            </p:sp>
          </p:grpSp>
          <p:cxnSp>
            <p:nvCxnSpPr>
              <p:cNvPr id="190" name="Straight Arrow Connector 189"/>
              <p:cNvCxnSpPr/>
              <p:nvPr/>
            </p:nvCxnSpPr>
            <p:spPr>
              <a:xfrm rot="16200000" flipH="1">
                <a:off x="6932136" y="4089875"/>
                <a:ext cx="2317433" cy="3175"/>
              </a:xfrm>
              <a:prstGeom prst="straightConnector1">
                <a:avLst/>
              </a:prstGeom>
              <a:noFill/>
              <a:ln w="38100" cap="rnd">
                <a:solidFill>
                  <a:srgbClr val="FF0000"/>
                </a:solidFill>
                <a:prstDash val="sysDot"/>
                <a:miter lim="800000"/>
                <a:headEnd type="none"/>
                <a:tailEnd type="triangle" w="med" len="med"/>
              </a:ln>
              <a:effectLst/>
            </p:spPr>
          </p:cxnSp>
        </p:grpSp>
      </p:grpSp>
      <p:grpSp>
        <p:nvGrpSpPr>
          <p:cNvPr id="11" name="Group 123"/>
          <p:cNvGrpSpPr/>
          <p:nvPr/>
        </p:nvGrpSpPr>
        <p:grpSpPr>
          <a:xfrm>
            <a:off x="5100017" y="2259295"/>
            <a:ext cx="1729740" cy="2906994"/>
            <a:chOff x="5158740" y="2301240"/>
            <a:chExt cx="1729740" cy="2906994"/>
          </a:xfrm>
        </p:grpSpPr>
        <p:sp>
          <p:nvSpPr>
            <p:cNvPr id="174" name="Rounded Rectangle 173"/>
            <p:cNvSpPr/>
            <p:nvPr/>
          </p:nvSpPr>
          <p:spPr bwMode="gray">
            <a:xfrm>
              <a:off x="5158740" y="2301240"/>
              <a:ext cx="1028700" cy="502920"/>
            </a:xfrm>
            <a:prstGeom prst="roundRect">
              <a:avLst/>
            </a:prstGeom>
            <a:solidFill>
              <a:schemeClr val="accent1">
                <a:lumMod val="40000"/>
                <a:lumOff val="60000"/>
              </a:schemeClr>
            </a:solidFill>
            <a:ln w="9525" algn="ctr">
              <a:noFill/>
              <a:miter lim="800000"/>
              <a:headEnd/>
              <a:tailEnd/>
            </a:ln>
          </p:spPr>
          <p:txBody>
            <a:bodyPr lIns="90000" tIns="72000" rIns="90000" bIns="72000" rtlCol="0" anchor="ctr"/>
            <a:lstStyle/>
            <a:p>
              <a:pPr marL="184150" indent="-184150" algn="ctr" fontAlgn="base">
                <a:spcBef>
                  <a:spcPct val="50000"/>
                </a:spcBef>
                <a:spcAft>
                  <a:spcPct val="0"/>
                </a:spcAft>
                <a:buClr>
                  <a:srgbClr val="F0AB00"/>
                </a:buClr>
                <a:buSzPct val="80000"/>
              </a:pPr>
              <a:r>
                <a:rPr lang="en-US" sz="900" b="1" kern="0" dirty="0" smtClean="0">
                  <a:solidFill>
                    <a:srgbClr val="000000"/>
                  </a:solidFill>
                  <a:ea typeface="Arial Unicode MS" pitchFamily="34" charset="-128"/>
                  <a:cs typeface="Arial Unicode MS" pitchFamily="34" charset="-128"/>
                </a:rPr>
                <a:t>Application</a:t>
              </a:r>
            </a:p>
            <a:p>
              <a:pPr marL="184150" indent="-184150" algn="ctr" fontAlgn="base">
                <a:spcAft>
                  <a:spcPct val="0"/>
                </a:spcAft>
                <a:buClr>
                  <a:srgbClr val="F0AB00"/>
                </a:buClr>
                <a:buSzPct val="80000"/>
              </a:pPr>
              <a:r>
                <a:rPr lang="en-US" sz="900" b="1" kern="0" dirty="0" smtClean="0">
                  <a:solidFill>
                    <a:srgbClr val="000000"/>
                  </a:solidFill>
                  <a:ea typeface="Arial Unicode MS" pitchFamily="34" charset="-128"/>
                  <a:cs typeface="Arial Unicode MS" pitchFamily="34" charset="-128"/>
                </a:rPr>
                <a:t>Type</a:t>
              </a:r>
            </a:p>
            <a:p>
              <a:pPr marL="184150" indent="-184150" algn="ctr" fontAlgn="base">
                <a:spcAft>
                  <a:spcPct val="0"/>
                </a:spcAft>
                <a:buClr>
                  <a:srgbClr val="F0AB00"/>
                </a:buClr>
                <a:buSzPct val="80000"/>
              </a:pPr>
              <a:r>
                <a:rPr lang="en-US" sz="900" b="1" kern="0" dirty="0" smtClean="0">
                  <a:solidFill>
                    <a:srgbClr val="000000"/>
                  </a:solidFill>
                  <a:ea typeface="Arial Unicode MS" pitchFamily="34" charset="-128"/>
                  <a:cs typeface="Arial Unicode MS" pitchFamily="34" charset="-128"/>
                </a:rPr>
                <a:t>BOLM</a:t>
              </a:r>
            </a:p>
          </p:txBody>
        </p:sp>
        <p:grpSp>
          <p:nvGrpSpPr>
            <p:cNvPr id="12" name="Group 120"/>
            <p:cNvGrpSpPr/>
            <p:nvPr/>
          </p:nvGrpSpPr>
          <p:grpSpPr>
            <a:xfrm>
              <a:off x="5280660" y="2890801"/>
              <a:ext cx="1607820" cy="2317433"/>
              <a:chOff x="5280660" y="2890801"/>
              <a:chExt cx="1607820" cy="2317433"/>
            </a:xfrm>
          </p:grpSpPr>
          <p:cxnSp>
            <p:nvCxnSpPr>
              <p:cNvPr id="189" name="Straight Arrow Connector 188"/>
              <p:cNvCxnSpPr>
                <a:stCxn id="845831" idx="2"/>
              </p:cNvCxnSpPr>
              <p:nvPr/>
            </p:nvCxnSpPr>
            <p:spPr>
              <a:xfrm rot="16200000" flipH="1">
                <a:off x="4457873" y="4047930"/>
                <a:ext cx="2317433" cy="3175"/>
              </a:xfrm>
              <a:prstGeom prst="straightConnector1">
                <a:avLst/>
              </a:prstGeom>
              <a:noFill/>
              <a:ln w="38100" cap="rnd">
                <a:solidFill>
                  <a:srgbClr val="FF0000"/>
                </a:solidFill>
                <a:prstDash val="sysDot"/>
                <a:miter lim="800000"/>
                <a:headEnd type="none"/>
                <a:tailEnd type="triangle" w="med" len="med"/>
              </a:ln>
              <a:effectLst/>
            </p:spPr>
          </p:cxnSp>
          <p:sp>
            <p:nvSpPr>
              <p:cNvPr id="113" name="Text Box 157"/>
              <p:cNvSpPr txBox="1">
                <a:spLocks noChangeArrowheads="1"/>
              </p:cNvSpPr>
              <p:nvPr/>
            </p:nvSpPr>
            <p:spPr bwMode="gray">
              <a:xfrm>
                <a:off x="5643880" y="3639503"/>
                <a:ext cx="1244600" cy="200025"/>
              </a:xfrm>
              <a:prstGeom prst="rect">
                <a:avLst/>
              </a:prstGeom>
              <a:noFill/>
              <a:ln w="12700">
                <a:noFill/>
                <a:miter lim="800000"/>
                <a:headEnd/>
                <a:tailEnd/>
              </a:ln>
              <a:effectLst/>
            </p:spPr>
            <p:txBody>
              <a:bodyPr lIns="90000" tIns="46800" rIns="90000" bIns="46800"/>
              <a:lstStyle/>
              <a:p>
                <a:pPr>
                  <a:spcBef>
                    <a:spcPct val="50000"/>
                  </a:spcBef>
                </a:pPr>
                <a:r>
                  <a:rPr lang="en-US" sz="900" b="1" dirty="0" smtClean="0">
                    <a:solidFill>
                      <a:srgbClr val="000000"/>
                    </a:solidFill>
                  </a:rPr>
                  <a:t>Start the import in TMS to process the job</a:t>
                </a:r>
                <a:endParaRPr lang="en-US" sz="900" b="1" dirty="0">
                  <a:solidFill>
                    <a:srgbClr val="000000"/>
                  </a:solidFill>
                </a:endParaRPr>
              </a:p>
            </p:txBody>
          </p:sp>
          <p:sp>
            <p:nvSpPr>
              <p:cNvPr id="114" name="TextBox 113"/>
              <p:cNvSpPr txBox="1"/>
              <p:nvPr/>
            </p:nvSpPr>
            <p:spPr>
              <a:xfrm>
                <a:off x="5280660" y="3703320"/>
                <a:ext cx="388620" cy="369332"/>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kern="0" dirty="0" smtClean="0">
                    <a:solidFill>
                      <a:srgbClr val="6B2982"/>
                    </a:solidFill>
                    <a:ea typeface="Arial Unicode MS" pitchFamily="34" charset="-128"/>
                    <a:cs typeface="Arial Unicode MS" pitchFamily="34" charset="-128"/>
                    <a:sym typeface="Wingdings"/>
                  </a:rPr>
                  <a:t></a:t>
                </a:r>
                <a:endParaRPr kern="0" dirty="0" smtClean="0">
                  <a:solidFill>
                    <a:srgbClr val="6B2982"/>
                  </a:solidFill>
                  <a:ea typeface="Arial Unicode MS" pitchFamily="34" charset="-128"/>
                  <a:cs typeface="Arial Unicode MS" pitchFamily="34" charset="-128"/>
                </a:endParaRPr>
              </a:p>
            </p:txBody>
          </p:sp>
        </p:grpSp>
      </p:grpSp>
      <p:grpSp>
        <p:nvGrpSpPr>
          <p:cNvPr id="13" name="Group 117"/>
          <p:cNvGrpSpPr/>
          <p:nvPr/>
        </p:nvGrpSpPr>
        <p:grpSpPr>
          <a:xfrm>
            <a:off x="619457" y="4384505"/>
            <a:ext cx="2020571" cy="1167343"/>
            <a:chOff x="678180" y="4426450"/>
            <a:chExt cx="2020571" cy="1167343"/>
          </a:xfrm>
        </p:grpSpPr>
        <p:cxnSp>
          <p:nvCxnSpPr>
            <p:cNvPr id="845885" name="AutoShape 61"/>
            <p:cNvCxnSpPr>
              <a:cxnSpLocks noChangeShapeType="1"/>
              <a:stCxn id="179" idx="2"/>
              <a:endCxn id="845919" idx="1"/>
            </p:cNvCxnSpPr>
            <p:nvPr/>
          </p:nvCxnSpPr>
          <p:spPr bwMode="gray">
            <a:xfrm rot="16200000" flipH="1">
              <a:off x="1295294" y="4190337"/>
              <a:ext cx="1167343" cy="1639570"/>
            </a:xfrm>
            <a:prstGeom prst="bentConnector2">
              <a:avLst/>
            </a:prstGeom>
            <a:noFill/>
            <a:ln w="38100" cap="rnd">
              <a:solidFill>
                <a:srgbClr val="FF0000"/>
              </a:solidFill>
              <a:prstDash val="sysDot"/>
              <a:miter lim="800000"/>
              <a:headEnd type="triangle"/>
              <a:tailEnd type="none" w="med" len="med"/>
            </a:ln>
            <a:effectLst/>
          </p:spPr>
        </p:cxnSp>
        <p:sp>
          <p:nvSpPr>
            <p:cNvPr id="845981" name="Text Box 157"/>
            <p:cNvSpPr txBox="1">
              <a:spLocks noChangeArrowheads="1"/>
            </p:cNvSpPr>
            <p:nvPr/>
          </p:nvSpPr>
          <p:spPr bwMode="gray">
            <a:xfrm>
              <a:off x="1117600" y="5155883"/>
              <a:ext cx="733425" cy="200025"/>
            </a:xfrm>
            <a:prstGeom prst="rect">
              <a:avLst/>
            </a:prstGeom>
            <a:noFill/>
            <a:ln w="12700">
              <a:noFill/>
              <a:miter lim="800000"/>
              <a:headEnd/>
              <a:tailEnd/>
            </a:ln>
            <a:effectLst/>
          </p:spPr>
          <p:txBody>
            <a:bodyPr lIns="90000" tIns="46800" rIns="90000" bIns="46800"/>
            <a:lstStyle/>
            <a:p>
              <a:pPr>
                <a:spcBef>
                  <a:spcPct val="50000"/>
                </a:spcBef>
              </a:pPr>
              <a:r>
                <a:rPr lang="en-US" sz="900" b="1" dirty="0" smtClean="0">
                  <a:solidFill>
                    <a:srgbClr val="000000"/>
                  </a:solidFill>
                </a:rPr>
                <a:t>Collect objects</a:t>
              </a:r>
              <a:endParaRPr lang="en-US" sz="900" b="1" dirty="0">
                <a:solidFill>
                  <a:srgbClr val="000000"/>
                </a:solidFill>
              </a:endParaRPr>
            </a:p>
          </p:txBody>
        </p:sp>
        <p:sp>
          <p:nvSpPr>
            <p:cNvPr id="115" name="TextBox 114"/>
            <p:cNvSpPr txBox="1"/>
            <p:nvPr/>
          </p:nvSpPr>
          <p:spPr>
            <a:xfrm>
              <a:off x="678180" y="5113020"/>
              <a:ext cx="289560" cy="369332"/>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kern="0" dirty="0" smtClean="0">
                  <a:solidFill>
                    <a:srgbClr val="6B2982"/>
                  </a:solidFill>
                  <a:ea typeface="Arial Unicode MS" pitchFamily="34" charset="-128"/>
                  <a:cs typeface="Arial Unicode MS" pitchFamily="34" charset="-128"/>
                  <a:sym typeface="Wingdings"/>
                </a:rPr>
                <a:t></a:t>
              </a:r>
              <a:endParaRPr kern="0" dirty="0" smtClean="0">
                <a:solidFill>
                  <a:srgbClr val="000000"/>
                </a:solidFill>
                <a:ea typeface="Arial Unicode MS" pitchFamily="34" charset="-128"/>
                <a:cs typeface="Arial Unicode MS" pitchFamily="34" charset="-128"/>
              </a:endParaRPr>
            </a:p>
          </p:txBody>
        </p:sp>
      </p:grpSp>
      <p:grpSp>
        <p:nvGrpSpPr>
          <p:cNvPr id="14" name="Group 118"/>
          <p:cNvGrpSpPr/>
          <p:nvPr/>
        </p:nvGrpSpPr>
        <p:grpSpPr>
          <a:xfrm>
            <a:off x="611837" y="2305834"/>
            <a:ext cx="1913890" cy="1530032"/>
            <a:chOff x="670560" y="2347779"/>
            <a:chExt cx="1913890" cy="1530032"/>
          </a:xfrm>
        </p:grpSpPr>
        <p:sp>
          <p:nvSpPr>
            <p:cNvPr id="845881" name="Text Box 57"/>
            <p:cNvSpPr txBox="1">
              <a:spLocks noChangeArrowheads="1"/>
            </p:cNvSpPr>
            <p:nvPr/>
          </p:nvSpPr>
          <p:spPr bwMode="gray">
            <a:xfrm>
              <a:off x="1147762" y="2470167"/>
              <a:ext cx="825818" cy="200026"/>
            </a:xfrm>
            <a:prstGeom prst="rect">
              <a:avLst/>
            </a:prstGeom>
            <a:noFill/>
            <a:ln w="12700">
              <a:noFill/>
              <a:miter lim="800000"/>
              <a:headEnd/>
              <a:tailEnd/>
            </a:ln>
            <a:effectLst/>
          </p:spPr>
          <p:txBody>
            <a:bodyPr lIns="90000" tIns="46800" rIns="90000" bIns="46800"/>
            <a:lstStyle/>
            <a:p>
              <a:pPr>
                <a:spcBef>
                  <a:spcPct val="50000"/>
                </a:spcBef>
              </a:pPr>
              <a:r>
                <a:rPr lang="en-US" sz="900" b="1" dirty="0" smtClean="0">
                  <a:solidFill>
                    <a:srgbClr val="000000"/>
                  </a:solidFill>
                </a:rPr>
                <a:t>Promote via CTS</a:t>
              </a:r>
              <a:endParaRPr lang="en-US" sz="900" b="1" dirty="0">
                <a:solidFill>
                  <a:srgbClr val="000000"/>
                </a:solidFill>
              </a:endParaRPr>
            </a:p>
          </p:txBody>
        </p:sp>
        <p:grpSp>
          <p:nvGrpSpPr>
            <p:cNvPr id="15" name="Group 58"/>
            <p:cNvGrpSpPr>
              <a:grpSpLocks/>
            </p:cNvGrpSpPr>
            <p:nvPr/>
          </p:nvGrpSpPr>
          <p:grpSpPr bwMode="auto">
            <a:xfrm>
              <a:off x="1179512" y="2841961"/>
              <a:ext cx="550862" cy="327027"/>
              <a:chOff x="796" y="1502"/>
              <a:chExt cx="347" cy="206"/>
            </a:xfrm>
          </p:grpSpPr>
          <p:sp>
            <p:nvSpPr>
              <p:cNvPr id="845883" name="AutoShape 59"/>
              <p:cNvSpPr>
                <a:spLocks noChangeArrowheads="1"/>
              </p:cNvSpPr>
              <p:nvPr/>
            </p:nvSpPr>
            <p:spPr bwMode="gray">
              <a:xfrm>
                <a:off x="807" y="1502"/>
                <a:ext cx="336" cy="206"/>
              </a:xfrm>
              <a:prstGeom prst="cube">
                <a:avLst>
                  <a:gd name="adj" fmla="val 9657"/>
                </a:avLst>
              </a:prstGeom>
              <a:gradFill rotWithShape="1">
                <a:gsLst>
                  <a:gs pos="0">
                    <a:srgbClr val="78A5D2"/>
                  </a:gs>
                  <a:gs pos="50000">
                    <a:srgbClr val="78A5D2">
                      <a:gamma/>
                      <a:tint val="69804"/>
                      <a:invGamma/>
                    </a:srgbClr>
                  </a:gs>
                  <a:gs pos="100000">
                    <a:srgbClr val="78A5D2"/>
                  </a:gs>
                </a:gsLst>
                <a:lin ang="2700000" scaled="1"/>
              </a:gradFill>
              <a:ln w="28575">
                <a:noFill/>
                <a:miter lim="800000"/>
                <a:headEnd/>
                <a:tailEnd/>
              </a:ln>
              <a:effectLst>
                <a:prstShdw prst="shdw17" dist="17961" dir="2700000">
                  <a:srgbClr val="78A5D2">
                    <a:gamma/>
                    <a:shade val="60000"/>
                    <a:invGamma/>
                  </a:srgbClr>
                </a:prstShdw>
              </a:effectLst>
            </p:spPr>
            <p:txBody>
              <a:bodyPr/>
              <a:lstStyle/>
              <a:p>
                <a:endParaRPr lang="en-US" sz="700" b="1">
                  <a:solidFill>
                    <a:srgbClr val="666666"/>
                  </a:solidFill>
                </a:endParaRPr>
              </a:p>
            </p:txBody>
          </p:sp>
          <p:sp>
            <p:nvSpPr>
              <p:cNvPr id="845884" name="Text Box 60"/>
              <p:cNvSpPr txBox="1">
                <a:spLocks noChangeArrowheads="1"/>
              </p:cNvSpPr>
              <p:nvPr/>
            </p:nvSpPr>
            <p:spPr bwMode="gray">
              <a:xfrm>
                <a:off x="796" y="1519"/>
                <a:ext cx="342" cy="161"/>
              </a:xfrm>
              <a:prstGeom prst="rect">
                <a:avLst/>
              </a:prstGeom>
              <a:noFill/>
              <a:ln w="12700">
                <a:noFill/>
                <a:miter lim="800000"/>
                <a:headEnd/>
                <a:tailEnd/>
              </a:ln>
              <a:effectLst/>
            </p:spPr>
            <p:txBody>
              <a:bodyPr/>
              <a:lstStyle/>
              <a:p>
                <a:pPr algn="ctr">
                  <a:spcBef>
                    <a:spcPct val="50000"/>
                  </a:spcBef>
                </a:pPr>
                <a:r>
                  <a:rPr lang="en-US" sz="1100" b="1" dirty="0" smtClean="0">
                    <a:solidFill>
                      <a:srgbClr val="003366"/>
                    </a:solidFill>
                    <a:cs typeface="Times New Roman" pitchFamily="18" charset="0"/>
                  </a:rPr>
                  <a:t>Job</a:t>
                </a:r>
                <a:endParaRPr lang="en-US" sz="1100" b="1" dirty="0">
                  <a:solidFill>
                    <a:srgbClr val="003366"/>
                  </a:solidFill>
                  <a:cs typeface="Times New Roman" pitchFamily="18" charset="0"/>
                </a:endParaRPr>
              </a:p>
            </p:txBody>
          </p:sp>
        </p:grpSp>
        <p:cxnSp>
          <p:nvCxnSpPr>
            <p:cNvPr id="182" name="AutoShape 61"/>
            <p:cNvCxnSpPr>
              <a:cxnSpLocks noChangeShapeType="1"/>
              <a:stCxn id="845833" idx="1"/>
              <a:endCxn id="179" idx="0"/>
            </p:cNvCxnSpPr>
            <p:nvPr/>
          </p:nvCxnSpPr>
          <p:spPr bwMode="gray">
            <a:xfrm rot="10800000" flipV="1">
              <a:off x="1059180" y="2347779"/>
              <a:ext cx="1525270" cy="1530032"/>
            </a:xfrm>
            <a:prstGeom prst="bentConnector2">
              <a:avLst/>
            </a:prstGeom>
            <a:noFill/>
            <a:ln w="38100" cap="rnd">
              <a:solidFill>
                <a:srgbClr val="FF0000"/>
              </a:solidFill>
              <a:prstDash val="sysDot"/>
              <a:miter lim="800000"/>
              <a:headEnd type="triangle"/>
              <a:tailEnd type="none" w="med" len="med"/>
            </a:ln>
            <a:effectLst/>
          </p:spPr>
        </p:cxnSp>
        <p:sp>
          <p:nvSpPr>
            <p:cNvPr id="116" name="TextBox 115"/>
            <p:cNvSpPr txBox="1"/>
            <p:nvPr/>
          </p:nvSpPr>
          <p:spPr>
            <a:xfrm>
              <a:off x="670560" y="2628900"/>
              <a:ext cx="365760" cy="369332"/>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kern="0" dirty="0" smtClean="0">
                  <a:solidFill>
                    <a:srgbClr val="6B2982"/>
                  </a:solidFill>
                  <a:ea typeface="Arial Unicode MS" pitchFamily="34" charset="-128"/>
                  <a:cs typeface="Arial Unicode MS" pitchFamily="34" charset="-128"/>
                  <a:sym typeface="Wingdings"/>
                </a:rPr>
                <a:t></a:t>
              </a:r>
              <a:endParaRPr kern="0" dirty="0" smtClean="0">
                <a:solidFill>
                  <a:srgbClr val="000000"/>
                </a:solidFill>
                <a:ea typeface="Arial Unicode MS" pitchFamily="34" charset="-128"/>
                <a:cs typeface="Arial Unicode MS" pitchFamily="34" charset="-128"/>
              </a:endParaRPr>
            </a:p>
          </p:txBody>
        </p:sp>
      </p:grpSp>
      <p:grpSp>
        <p:nvGrpSpPr>
          <p:cNvPr id="16" name="Group 122"/>
          <p:cNvGrpSpPr/>
          <p:nvPr/>
        </p:nvGrpSpPr>
        <p:grpSpPr>
          <a:xfrm>
            <a:off x="2478737" y="1832893"/>
            <a:ext cx="2037715" cy="921702"/>
            <a:chOff x="2537460" y="1874838"/>
            <a:chExt cx="2037715" cy="921702"/>
          </a:xfrm>
        </p:grpSpPr>
        <p:grpSp>
          <p:nvGrpSpPr>
            <p:cNvPr id="17" name="Group 119"/>
            <p:cNvGrpSpPr/>
            <p:nvPr/>
          </p:nvGrpSpPr>
          <p:grpSpPr>
            <a:xfrm>
              <a:off x="2636520" y="1874838"/>
              <a:ext cx="1938655" cy="921702"/>
              <a:chOff x="2636520" y="1874838"/>
              <a:chExt cx="1938655" cy="921702"/>
            </a:xfrm>
          </p:grpSpPr>
          <p:grpSp>
            <p:nvGrpSpPr>
              <p:cNvPr id="18" name="Group 162"/>
              <p:cNvGrpSpPr>
                <a:grpSpLocks/>
              </p:cNvGrpSpPr>
              <p:nvPr/>
            </p:nvGrpSpPr>
            <p:grpSpPr bwMode="auto">
              <a:xfrm>
                <a:off x="3736975" y="1874838"/>
                <a:ext cx="838200" cy="882650"/>
                <a:chOff x="2524" y="983"/>
                <a:chExt cx="528" cy="556"/>
              </a:xfrm>
            </p:grpSpPr>
            <p:sp>
              <p:nvSpPr>
                <p:cNvPr id="845987" name="AutoShape 163"/>
                <p:cNvSpPr>
                  <a:spLocks noChangeArrowheads="1"/>
                </p:cNvSpPr>
                <p:nvPr/>
              </p:nvSpPr>
              <p:spPr bwMode="gray">
                <a:xfrm>
                  <a:off x="2611" y="983"/>
                  <a:ext cx="441" cy="259"/>
                </a:xfrm>
                <a:prstGeom prst="foldedCorner">
                  <a:avLst>
                    <a:gd name="adj" fmla="val 12500"/>
                  </a:avLst>
                </a:prstGeom>
                <a:solidFill>
                  <a:srgbClr val="FFAA55"/>
                </a:solidFill>
                <a:ln w="19050">
                  <a:solidFill>
                    <a:srgbClr val="E95825"/>
                  </a:solidFill>
                  <a:round/>
                  <a:headEnd/>
                  <a:tailEnd/>
                </a:ln>
                <a:effectLst/>
              </p:spPr>
              <p:txBody>
                <a:bodyPr wrap="none" anchor="ctr"/>
                <a:lstStyle/>
                <a:p>
                  <a:r>
                    <a:rPr lang="en-US" sz="800" b="1">
                      <a:solidFill>
                        <a:srgbClr val="000000"/>
                      </a:solidFill>
                    </a:rPr>
                    <a:t>Transport </a:t>
                  </a:r>
                </a:p>
                <a:p>
                  <a:r>
                    <a:rPr lang="en-US" sz="800" b="1">
                      <a:solidFill>
                        <a:srgbClr val="000000"/>
                      </a:solidFill>
                    </a:rPr>
                    <a:t>Request</a:t>
                  </a:r>
                </a:p>
              </p:txBody>
            </p:sp>
            <p:sp>
              <p:nvSpPr>
                <p:cNvPr id="845988" name="AutoShape 164"/>
                <p:cNvSpPr>
                  <a:spLocks noChangeArrowheads="1"/>
                </p:cNvSpPr>
                <p:nvPr/>
              </p:nvSpPr>
              <p:spPr bwMode="gray">
                <a:xfrm>
                  <a:off x="2575" y="1034"/>
                  <a:ext cx="441" cy="259"/>
                </a:xfrm>
                <a:prstGeom prst="foldedCorner">
                  <a:avLst>
                    <a:gd name="adj" fmla="val 12500"/>
                  </a:avLst>
                </a:prstGeom>
                <a:solidFill>
                  <a:srgbClr val="FFAA55"/>
                </a:solidFill>
                <a:ln w="19050">
                  <a:solidFill>
                    <a:srgbClr val="E95825"/>
                  </a:solidFill>
                  <a:round/>
                  <a:headEnd/>
                  <a:tailEnd/>
                </a:ln>
                <a:effectLst/>
              </p:spPr>
              <p:txBody>
                <a:bodyPr wrap="none" anchor="ctr"/>
                <a:lstStyle/>
                <a:p>
                  <a:r>
                    <a:rPr lang="en-US" sz="800" b="1">
                      <a:solidFill>
                        <a:srgbClr val="000000"/>
                      </a:solidFill>
                    </a:rPr>
                    <a:t>Transport </a:t>
                  </a:r>
                </a:p>
                <a:p>
                  <a:r>
                    <a:rPr lang="en-US" sz="800" b="1">
                      <a:solidFill>
                        <a:srgbClr val="000000"/>
                      </a:solidFill>
                    </a:rPr>
                    <a:t>Request</a:t>
                  </a:r>
                </a:p>
              </p:txBody>
            </p:sp>
            <p:sp>
              <p:nvSpPr>
                <p:cNvPr id="845989" name="AutoShape 165"/>
                <p:cNvSpPr>
                  <a:spLocks noChangeArrowheads="1"/>
                </p:cNvSpPr>
                <p:nvPr/>
              </p:nvSpPr>
              <p:spPr bwMode="gray">
                <a:xfrm>
                  <a:off x="2532" y="1084"/>
                  <a:ext cx="441" cy="455"/>
                </a:xfrm>
                <a:prstGeom prst="foldedCorner">
                  <a:avLst>
                    <a:gd name="adj" fmla="val 12500"/>
                  </a:avLst>
                </a:prstGeom>
                <a:solidFill>
                  <a:srgbClr val="FFAA55"/>
                </a:solidFill>
                <a:ln w="19050">
                  <a:solidFill>
                    <a:srgbClr val="E95825"/>
                  </a:solidFill>
                  <a:round/>
                  <a:headEnd/>
                  <a:tailEnd/>
                </a:ln>
                <a:effectLst/>
              </p:spPr>
              <p:txBody>
                <a:bodyPr wrap="none" anchor="ctr"/>
                <a:lstStyle/>
                <a:p>
                  <a:endParaRPr lang="en-US" sz="800" b="1">
                    <a:solidFill>
                      <a:srgbClr val="000000"/>
                    </a:solidFill>
                  </a:endParaRPr>
                </a:p>
              </p:txBody>
            </p:sp>
            <p:sp>
              <p:nvSpPr>
                <p:cNvPr id="845990" name="Text Box 166"/>
                <p:cNvSpPr txBox="1">
                  <a:spLocks noChangeArrowheads="1"/>
                </p:cNvSpPr>
                <p:nvPr/>
              </p:nvSpPr>
              <p:spPr bwMode="auto">
                <a:xfrm>
                  <a:off x="2524" y="1088"/>
                  <a:ext cx="436" cy="213"/>
                </a:xfrm>
                <a:prstGeom prst="rect">
                  <a:avLst/>
                </a:prstGeom>
                <a:noFill/>
                <a:ln w="9525" algn="ctr">
                  <a:noFill/>
                  <a:miter lim="800000"/>
                  <a:headEnd/>
                  <a:tailEnd/>
                </a:ln>
                <a:effectLst/>
              </p:spPr>
              <p:txBody>
                <a:bodyPr wrap="none">
                  <a:spAutoFit/>
                </a:bodyPr>
                <a:lstStyle/>
                <a:p>
                  <a:pPr marL="244475" indent="-244475"/>
                  <a:r>
                    <a:rPr lang="en-US" sz="800" b="1">
                      <a:solidFill>
                        <a:srgbClr val="000000"/>
                      </a:solidFill>
                    </a:rPr>
                    <a:t>Transport </a:t>
                  </a:r>
                </a:p>
                <a:p>
                  <a:pPr marL="244475" indent="-244475"/>
                  <a:r>
                    <a:rPr lang="en-US" sz="800" b="1">
                      <a:solidFill>
                        <a:srgbClr val="000000"/>
                      </a:solidFill>
                    </a:rPr>
                    <a:t>Request</a:t>
                  </a:r>
                </a:p>
              </p:txBody>
            </p:sp>
            <p:sp>
              <p:nvSpPr>
                <p:cNvPr id="845991" name="AutoShape 167"/>
                <p:cNvSpPr>
                  <a:spLocks noChangeArrowheads="1"/>
                </p:cNvSpPr>
                <p:nvPr/>
              </p:nvSpPr>
              <p:spPr bwMode="gray">
                <a:xfrm>
                  <a:off x="2663" y="1323"/>
                  <a:ext cx="183" cy="139"/>
                </a:xfrm>
                <a:prstGeom prst="cube">
                  <a:avLst>
                    <a:gd name="adj" fmla="val 9657"/>
                  </a:avLst>
                </a:prstGeom>
                <a:solidFill>
                  <a:srgbClr val="B2D2E0"/>
                </a:solidFill>
                <a:ln w="9525">
                  <a:noFill/>
                  <a:miter lim="800000"/>
                  <a:headEnd/>
                  <a:tailEnd/>
                </a:ln>
                <a:effectLst>
                  <a:prstShdw prst="shdw17" dist="17961" dir="2700000">
                    <a:srgbClr val="B2D2E0">
                      <a:gamma/>
                      <a:shade val="60000"/>
                      <a:invGamma/>
                    </a:srgbClr>
                  </a:prstShdw>
                </a:effectLst>
              </p:spPr>
              <p:txBody>
                <a:bodyPr wrap="none" anchor="ctr"/>
                <a:lstStyle/>
                <a:p>
                  <a:r>
                    <a:rPr lang="en-US" sz="700" smtClean="0">
                      <a:solidFill>
                        <a:srgbClr val="00257E"/>
                      </a:solidFill>
                    </a:rPr>
                    <a:t>ZIP</a:t>
                  </a:r>
                  <a:endParaRPr lang="en-US" sz="700">
                    <a:solidFill>
                      <a:srgbClr val="00257E"/>
                    </a:solidFill>
                  </a:endParaRPr>
                </a:p>
              </p:txBody>
            </p:sp>
          </p:grpSp>
          <p:sp>
            <p:nvSpPr>
              <p:cNvPr id="178" name="Rounded Rectangle 177"/>
              <p:cNvSpPr/>
              <p:nvPr/>
            </p:nvSpPr>
            <p:spPr bwMode="gray">
              <a:xfrm>
                <a:off x="2636520" y="2293620"/>
                <a:ext cx="1028700" cy="502920"/>
              </a:xfrm>
              <a:prstGeom prst="roundRect">
                <a:avLst/>
              </a:prstGeom>
              <a:solidFill>
                <a:schemeClr val="bg2"/>
              </a:solidFill>
              <a:ln w="9525" algn="ctr">
                <a:noFill/>
                <a:miter lim="800000"/>
                <a:headEnd/>
                <a:tailEnd/>
              </a:ln>
            </p:spPr>
            <p:txBody>
              <a:bodyPr lIns="90000" tIns="72000" rIns="90000" bIns="72000" rtlCol="0" anchor="ctr"/>
              <a:lstStyle/>
              <a:p>
                <a:pPr marL="184150" indent="-184150" algn="ctr" fontAlgn="base">
                  <a:spcBef>
                    <a:spcPct val="50000"/>
                  </a:spcBef>
                  <a:spcAft>
                    <a:spcPct val="0"/>
                  </a:spcAft>
                  <a:buClr>
                    <a:srgbClr val="F0AB00"/>
                  </a:buClr>
                  <a:buSzPct val="80000"/>
                </a:pPr>
                <a:r>
                  <a:rPr lang="en-US" sz="900" b="1" kern="0" dirty="0" smtClean="0">
                    <a:solidFill>
                      <a:srgbClr val="000000"/>
                    </a:solidFill>
                    <a:ea typeface="Arial Unicode MS" pitchFamily="34" charset="-128"/>
                    <a:cs typeface="Arial Unicode MS" pitchFamily="34" charset="-128"/>
                  </a:rPr>
                  <a:t>Transport</a:t>
                </a:r>
              </a:p>
              <a:p>
                <a:pPr marL="184150" indent="-184150" algn="ctr" fontAlgn="base">
                  <a:spcAft>
                    <a:spcPct val="0"/>
                  </a:spcAft>
                  <a:buClr>
                    <a:srgbClr val="F0AB00"/>
                  </a:buClr>
                  <a:buSzPct val="80000"/>
                </a:pPr>
                <a:r>
                  <a:rPr lang="en-US" sz="900" b="1" kern="0" dirty="0" smtClean="0">
                    <a:solidFill>
                      <a:srgbClr val="000000"/>
                    </a:solidFill>
                    <a:ea typeface="Arial Unicode MS" pitchFamily="34" charset="-128"/>
                    <a:cs typeface="Arial Unicode MS" pitchFamily="34" charset="-128"/>
                  </a:rPr>
                  <a:t>Organizer</a:t>
                </a:r>
              </a:p>
              <a:p>
                <a:pPr marL="184150" indent="-184150" algn="ctr" fontAlgn="base">
                  <a:spcAft>
                    <a:spcPct val="0"/>
                  </a:spcAft>
                  <a:buClr>
                    <a:srgbClr val="F0AB00"/>
                  </a:buClr>
                  <a:buSzPct val="80000"/>
                </a:pPr>
                <a:r>
                  <a:rPr lang="en-US" sz="900" b="1" kern="0" dirty="0" smtClean="0">
                    <a:solidFill>
                      <a:srgbClr val="000000"/>
                    </a:solidFill>
                    <a:ea typeface="Arial Unicode MS" pitchFamily="34" charset="-128"/>
                    <a:cs typeface="Arial Unicode MS" pitchFamily="34" charset="-128"/>
                  </a:rPr>
                  <a:t>Web UI</a:t>
                </a:r>
              </a:p>
            </p:txBody>
          </p:sp>
        </p:grpSp>
        <p:sp>
          <p:nvSpPr>
            <p:cNvPr id="117" name="TextBox 116"/>
            <p:cNvSpPr txBox="1"/>
            <p:nvPr/>
          </p:nvSpPr>
          <p:spPr>
            <a:xfrm>
              <a:off x="2537460" y="2324100"/>
              <a:ext cx="297180" cy="369332"/>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lang="en-US" kern="0" smtClean="0">
                  <a:solidFill>
                    <a:srgbClr val="6B2982"/>
                  </a:solidFill>
                  <a:ea typeface="Arial Unicode MS" pitchFamily="34" charset="-128"/>
                  <a:cs typeface="Arial Unicode MS" pitchFamily="34" charset="-128"/>
                  <a:sym typeface="Wingdings"/>
                </a:rPr>
                <a:t></a:t>
              </a:r>
              <a:endParaRPr lang="en-US" kern="0" dirty="0" smtClean="0">
                <a:solidFill>
                  <a:srgbClr val="000000"/>
                </a:solidFill>
                <a:ea typeface="Arial Unicode MS" pitchFamily="34" charset="-128"/>
                <a:cs typeface="Arial Unicode MS" pitchFamily="34"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r>
              <a:rPr lang="en-US" sz="2000" dirty="0" smtClean="0">
                <a:solidFill>
                  <a:srgbClr val="666666"/>
                </a:solidFill>
              </a:rPr>
              <a:t>SAP BusinessObjects Lifecycle Management</a:t>
            </a:r>
            <a:br>
              <a:rPr lang="en-US" sz="2000" dirty="0" smtClean="0">
                <a:solidFill>
                  <a:srgbClr val="666666"/>
                </a:solidFill>
              </a:rPr>
            </a:br>
            <a:r>
              <a:rPr lang="en-US" sz="1800" dirty="0" smtClean="0">
                <a:solidFill>
                  <a:srgbClr val="666666"/>
                </a:solidFill>
              </a:rPr>
              <a:t>Integration with SAP CTS+</a:t>
            </a:r>
            <a:endParaRPr lang="en-US" dirty="0" smtClean="0"/>
          </a:p>
        </p:txBody>
      </p:sp>
      <p:sp>
        <p:nvSpPr>
          <p:cNvPr id="4" name="Text Placeholder 3"/>
          <p:cNvSpPr>
            <a:spLocks noGrp="1"/>
          </p:cNvSpPr>
          <p:nvPr>
            <p:ph type="body" sz="quarter" idx="10"/>
          </p:nvPr>
        </p:nvSpPr>
        <p:spPr>
          <a:xfrm>
            <a:off x="324000" y="1464184"/>
            <a:ext cx="8494713" cy="4391026"/>
          </a:xfrm>
        </p:spPr>
        <p:txBody>
          <a:bodyPr/>
          <a:lstStyle/>
          <a:p>
            <a:r>
              <a:rPr lang="en-US" dirty="0" smtClean="0"/>
              <a:t>Change(s) made in SAP BusinessObjects 4.0 Development system</a:t>
            </a:r>
          </a:p>
          <a:p>
            <a:r>
              <a:rPr lang="en-US" dirty="0" smtClean="0"/>
              <a:t>Lifecycle Manager used to:</a:t>
            </a:r>
          </a:p>
          <a:p>
            <a:pPr lvl="2"/>
            <a:r>
              <a:rPr lang="en-US" dirty="0" smtClean="0"/>
              <a:t>Collect changed objects &amp; any required internal dependencies into “Promotion Job”</a:t>
            </a:r>
          </a:p>
          <a:p>
            <a:pPr lvl="2"/>
            <a:r>
              <a:rPr lang="en-US" dirty="0" smtClean="0"/>
              <a:t>Associate any external dependencies with the promotion job (e.g. BEx Queries)</a:t>
            </a:r>
          </a:p>
          <a:p>
            <a:pPr lvl="2"/>
            <a:r>
              <a:rPr lang="en-US" dirty="0" smtClean="0"/>
              <a:t>Assign Promotion Job to Transport Request</a:t>
            </a:r>
          </a:p>
          <a:p>
            <a:pPr lvl="2"/>
            <a:r>
              <a:rPr lang="en-US" dirty="0" smtClean="0"/>
              <a:t>Export to CTS+ consolidation environment</a:t>
            </a:r>
          </a:p>
          <a:p>
            <a:r>
              <a:rPr lang="en-US" dirty="0" smtClean="0"/>
              <a:t>Transport Request is being released. CTS+ transports objects via Transport Routes to various Transport nodes (destination systems) </a:t>
            </a:r>
          </a:p>
          <a:p>
            <a:r>
              <a:rPr lang="en-US" dirty="0" smtClean="0"/>
              <a:t>Lifecycle Manager import plug-in called at destination &amp; changes committed to destination system (&gt;&gt; SAP BusinessObjects Enterprise 4.0)</a:t>
            </a:r>
          </a:p>
          <a:p>
            <a:pPr lvl="2"/>
            <a:r>
              <a:rPr lang="en-US" dirty="0" smtClean="0"/>
              <a:t>All objects committed with administrator credentials</a:t>
            </a:r>
          </a:p>
          <a:p>
            <a:pPr lvl="2"/>
            <a:r>
              <a:rPr lang="en-US" dirty="0" smtClean="0"/>
              <a:t>Overrides to database connections are applied based on override table at destination system</a:t>
            </a:r>
          </a:p>
          <a:p>
            <a:pPr lvl="2"/>
            <a:r>
              <a:rPr lang="en-US" dirty="0" smtClean="0"/>
              <a:t>Related objects (e.g. BW) committed to appropriate destination as well </a:t>
            </a:r>
          </a:p>
          <a:p>
            <a:endParaRPr lang="en-US" dirty="0"/>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solidFill>
                  <a:srgbClr val="44697D"/>
                </a:solidFill>
                <a:ea typeface="MS PGothic" charset="-128"/>
              </a:rPr>
              <a:t>SAP BusinessObjects 4.0 – SAP Integration</a:t>
            </a:r>
            <a:br>
              <a:rPr lang="en-US" altLang="ja-JP" dirty="0" smtClean="0">
                <a:solidFill>
                  <a:srgbClr val="44697D"/>
                </a:solidFill>
                <a:ea typeface="MS PGothic" charset="-128"/>
              </a:rPr>
            </a:br>
            <a:r>
              <a:rPr lang="en-US" altLang="ja-JP" sz="2000" dirty="0" smtClean="0">
                <a:solidFill>
                  <a:srgbClr val="44697D"/>
                </a:solidFill>
                <a:latin typeface="Arial"/>
                <a:ea typeface="MS PGothic" charset="-128"/>
              </a:rPr>
              <a:t>Lifecycle Management</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671646" y="1379465"/>
            <a:ext cx="5014913" cy="4655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lvl="1" algn="l"/>
            <a:r>
              <a:rPr lang="en-US" sz="2400" dirty="0" smtClean="0"/>
              <a:t>Data Connectivity and Meta-Data Support</a:t>
            </a:r>
          </a:p>
        </p:txBody>
      </p:sp>
      <p:sp>
        <p:nvSpPr>
          <p:cNvPr id="4" name="Text Placeholder 3"/>
          <p:cNvSpPr>
            <a:spLocks noGrp="1"/>
          </p:cNvSpPr>
          <p:nvPr>
            <p:ph type="body" sz="quarter" idx="10"/>
          </p:nvPr>
        </p:nvSpPr>
        <p:spPr/>
        <p:txBody>
          <a:bodyPr/>
          <a:lstStyle/>
          <a:p>
            <a:endParaRPr lang="en-US"/>
          </a:p>
        </p:txBody>
      </p:sp>
      <p:pic>
        <p:nvPicPr>
          <p:cNvPr id="6" name="Picture 2" descr="M:\Templates_Guidelines\eOn\Templates\2011\Corporate\new_photos\42-19779602_LowRes.jpg"/>
          <p:cNvPicPr>
            <a:picLocks noGrp="1" noChangeAspect="1" noChangeArrowheads="1"/>
          </p:cNvPicPr>
          <p:nvPr>
            <p:ph type="pic" sz="quarter" idx="11"/>
          </p:nvPr>
        </p:nvPicPr>
        <p:blipFill>
          <a:blip r:embed="rId2" cstate="screen"/>
          <a:srcRect t="3414" b="3414"/>
          <a:stretch>
            <a:fillRect/>
          </a:stretch>
        </p:blipFill>
        <p:spPr bwMode="auto">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lvl="1"/>
            <a:r>
              <a:rPr lang="en-US" sz="2400" dirty="0" smtClean="0"/>
              <a:t>Migrating XI 3.x BI Content to SAP BusinessObjects 4.x</a:t>
            </a:r>
          </a:p>
        </p:txBody>
      </p:sp>
      <p:sp>
        <p:nvSpPr>
          <p:cNvPr id="4" name="Text Placeholder 3"/>
          <p:cNvSpPr>
            <a:spLocks noGrp="1"/>
          </p:cNvSpPr>
          <p:nvPr>
            <p:ph type="body" sz="quarter" idx="10"/>
          </p:nvPr>
        </p:nvSpPr>
        <p:spPr/>
        <p:txBody>
          <a:bodyPr/>
          <a:lstStyle/>
          <a:p>
            <a:endParaRPr lang="en-US"/>
          </a:p>
        </p:txBody>
      </p:sp>
      <p:pic>
        <p:nvPicPr>
          <p:cNvPr id="6" name="Picture 2" descr="M:\Templates_Guidelines\eOn\Templates\2011\Corporate\new_photos\42-19779602_LowRes.jpg"/>
          <p:cNvPicPr>
            <a:picLocks noGrp="1" noChangeAspect="1" noChangeArrowheads="1"/>
          </p:cNvPicPr>
          <p:nvPr>
            <p:ph type="pic" sz="quarter" idx="11"/>
          </p:nvPr>
        </p:nvPicPr>
        <p:blipFill>
          <a:blip r:embed="rId2" cstate="screen"/>
          <a:srcRect t="3414" b="3414"/>
          <a:stretch>
            <a:fillRect/>
          </a:stretch>
        </p:blipFill>
        <p:spPr bwMode="auto">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ja-JP" dirty="0" smtClean="0">
                <a:solidFill>
                  <a:srgbClr val="44697D"/>
                </a:solidFill>
                <a:ea typeface="MS PGothic" charset="-128"/>
              </a:rPr>
              <a:t>SAP BusinessObjects 4.0 – SAP Integration</a:t>
            </a:r>
            <a:br>
              <a:rPr lang="en-US" altLang="ja-JP" dirty="0" smtClean="0">
                <a:solidFill>
                  <a:srgbClr val="44697D"/>
                </a:solidFill>
                <a:ea typeface="MS PGothic" charset="-128"/>
              </a:rPr>
            </a:br>
            <a:r>
              <a:rPr lang="en-US" altLang="ja-JP" sz="2000" dirty="0" smtClean="0">
                <a:solidFill>
                  <a:srgbClr val="44697D"/>
                </a:solidFill>
                <a:ea typeface="MS PGothic" charset="-128"/>
              </a:rPr>
              <a:t>Migrating BI Content from XI 3.1 to 4.0</a:t>
            </a:r>
            <a:endParaRPr lang="en-US" dirty="0"/>
          </a:p>
        </p:txBody>
      </p:sp>
      <p:sp>
        <p:nvSpPr>
          <p:cNvPr id="6" name="Text Placeholder 5"/>
          <p:cNvSpPr>
            <a:spLocks noGrp="1"/>
          </p:cNvSpPr>
          <p:nvPr>
            <p:ph type="body" sz="quarter" idx="10"/>
          </p:nvPr>
        </p:nvSpPr>
        <p:spPr/>
        <p:txBody>
          <a:bodyPr/>
          <a:lstStyle/>
          <a:p>
            <a:r>
              <a:rPr lang="en-US" dirty="0" smtClean="0"/>
              <a:t>The following steps are purely focusing on migrating the BI content</a:t>
            </a:r>
          </a:p>
          <a:p>
            <a:pPr lvl="2"/>
            <a:r>
              <a:rPr lang="en-US" dirty="0" smtClean="0"/>
              <a:t>… for Crystal Reports 2008 (BW MDX Driver) moving to Crystal Reports for Enterprise 4.0 (BICS Connectivity)</a:t>
            </a:r>
          </a:p>
          <a:p>
            <a:pPr lvl="2"/>
            <a:r>
              <a:rPr lang="en-US" dirty="0" smtClean="0"/>
              <a:t>… for Web Intelligence XI 3.1 (OLAP Universe) moving to Web Intelligence 4.0 (BICS Connectivity)</a:t>
            </a:r>
          </a:p>
          <a:p>
            <a:pPr lvl="2"/>
            <a:endParaRPr lang="en-US" dirty="0" smtClean="0"/>
          </a:p>
          <a:p>
            <a:pPr lvl="1"/>
            <a:r>
              <a:rPr lang="en-US" b="1" dirty="0" smtClean="0">
                <a:solidFill>
                  <a:srgbClr val="FF0000"/>
                </a:solidFill>
              </a:rPr>
              <a:t>IMPORTANT</a:t>
            </a:r>
            <a:r>
              <a:rPr lang="en-US" dirty="0" smtClean="0"/>
              <a:t>:</a:t>
            </a:r>
          </a:p>
          <a:p>
            <a:pPr lvl="2"/>
            <a:r>
              <a:rPr lang="en-US" dirty="0" smtClean="0"/>
              <a:t>Remember that the new connectivity does not allow for customization or custom objects</a:t>
            </a:r>
          </a:p>
          <a:p>
            <a:pPr lvl="2">
              <a:buNone/>
            </a:pPr>
            <a:r>
              <a:rPr lang="en-US" dirty="0" smtClean="0"/>
              <a:t>	&gt;&gt; Means all needed objects need to be part of the underlying </a:t>
            </a:r>
            <a:r>
              <a:rPr lang="en-US" dirty="0" err="1" smtClean="0"/>
              <a:t>Bex</a:t>
            </a:r>
            <a:r>
              <a:rPr lang="en-US" dirty="0" smtClean="0"/>
              <a:t> Query</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ja-JP" dirty="0" smtClean="0">
                <a:solidFill>
                  <a:srgbClr val="44697D"/>
                </a:solidFill>
                <a:ea typeface="MS PGothic" charset="-128"/>
              </a:rPr>
              <a:t>SAP BusinessObjects 4.0 – SAP Integration</a:t>
            </a:r>
            <a:br>
              <a:rPr lang="en-US" altLang="ja-JP" dirty="0" smtClean="0">
                <a:solidFill>
                  <a:srgbClr val="44697D"/>
                </a:solidFill>
                <a:ea typeface="MS PGothic" charset="-128"/>
              </a:rPr>
            </a:br>
            <a:r>
              <a:rPr lang="en-US" altLang="ja-JP" sz="2000" dirty="0" smtClean="0">
                <a:solidFill>
                  <a:srgbClr val="44697D"/>
                </a:solidFill>
                <a:ea typeface="MS PGothic" charset="-128"/>
              </a:rPr>
              <a:t>Migrating BI Content from XI 3.1 to 4.0</a:t>
            </a:r>
            <a:endParaRPr lang="en-US" dirty="0"/>
          </a:p>
        </p:txBody>
      </p:sp>
      <p:sp>
        <p:nvSpPr>
          <p:cNvPr id="6" name="Text Placeholder 5"/>
          <p:cNvSpPr>
            <a:spLocks noGrp="1"/>
          </p:cNvSpPr>
          <p:nvPr>
            <p:ph type="body" sz="quarter" idx="10"/>
          </p:nvPr>
        </p:nvSpPr>
        <p:spPr/>
        <p:txBody>
          <a:bodyPr/>
          <a:lstStyle/>
          <a:p>
            <a:pPr lvl="2"/>
            <a:r>
              <a:rPr lang="en-US" dirty="0" smtClean="0"/>
              <a:t>Migrating XI 3.1 OLAP Universe to BICS Connection</a:t>
            </a:r>
          </a:p>
          <a:p>
            <a:pPr lvl="3"/>
            <a:r>
              <a:rPr lang="en-US" dirty="0" smtClean="0"/>
              <a:t>Step 1: Open the Web Intelligence report in Edit Mode</a:t>
            </a:r>
          </a:p>
          <a:p>
            <a:pPr lvl="3"/>
            <a:r>
              <a:rPr lang="en-US" dirty="0" smtClean="0"/>
              <a:t>Step 2: Use the Change Source Menu</a:t>
            </a:r>
            <a:endParaRPr lang="en-US" dirty="0"/>
          </a:p>
        </p:txBody>
      </p:sp>
      <p:pic>
        <p:nvPicPr>
          <p:cNvPr id="51202" name="Picture 2" descr="C:\Users\i819882\Desktop\SDN_Blog\Aurora_migration)04.jpg"/>
          <p:cNvPicPr>
            <a:picLocks noChangeAspect="1" noChangeArrowheads="1"/>
          </p:cNvPicPr>
          <p:nvPr/>
        </p:nvPicPr>
        <p:blipFill>
          <a:blip r:embed="rId2" cstate="print"/>
          <a:srcRect/>
          <a:stretch>
            <a:fillRect/>
          </a:stretch>
        </p:blipFill>
        <p:spPr bwMode="auto">
          <a:xfrm>
            <a:off x="2846960" y="2654423"/>
            <a:ext cx="6080925" cy="342729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ja-JP" dirty="0" smtClean="0">
                <a:solidFill>
                  <a:srgbClr val="44697D"/>
                </a:solidFill>
                <a:ea typeface="MS PGothic" charset="-128"/>
              </a:rPr>
              <a:t>SAP BusinessObjects 4.0 – SAP Integration</a:t>
            </a:r>
            <a:br>
              <a:rPr lang="en-US" altLang="ja-JP" dirty="0" smtClean="0">
                <a:solidFill>
                  <a:srgbClr val="44697D"/>
                </a:solidFill>
                <a:ea typeface="MS PGothic" charset="-128"/>
              </a:rPr>
            </a:br>
            <a:r>
              <a:rPr lang="en-US" altLang="ja-JP" sz="2000" dirty="0" smtClean="0">
                <a:solidFill>
                  <a:srgbClr val="44697D"/>
                </a:solidFill>
                <a:ea typeface="MS PGothic" charset="-128"/>
              </a:rPr>
              <a:t>Migrating BI Content from XI 3.1 to 4.0</a:t>
            </a:r>
            <a:endParaRPr lang="en-US" dirty="0"/>
          </a:p>
        </p:txBody>
      </p:sp>
      <p:sp>
        <p:nvSpPr>
          <p:cNvPr id="6" name="Text Placeholder 5"/>
          <p:cNvSpPr>
            <a:spLocks noGrp="1"/>
          </p:cNvSpPr>
          <p:nvPr>
            <p:ph type="body" sz="quarter" idx="10"/>
          </p:nvPr>
        </p:nvSpPr>
        <p:spPr/>
        <p:txBody>
          <a:bodyPr/>
          <a:lstStyle/>
          <a:p>
            <a:pPr lvl="2"/>
            <a:r>
              <a:rPr lang="en-US" dirty="0" smtClean="0"/>
              <a:t>Migrating XI 3.1 OLAP Universe to BICS Connection</a:t>
            </a:r>
          </a:p>
          <a:p>
            <a:pPr lvl="3"/>
            <a:r>
              <a:rPr lang="en-US" dirty="0" smtClean="0"/>
              <a:t>Step 3: Change the source to the new BICS Connection</a:t>
            </a:r>
          </a:p>
        </p:txBody>
      </p:sp>
      <p:pic>
        <p:nvPicPr>
          <p:cNvPr id="52226" name="Picture 2" descr="C:\Users\i819882\Desktop\SDN_Blog\Aurora_migration)06.jpg"/>
          <p:cNvPicPr>
            <a:picLocks noChangeAspect="1" noChangeArrowheads="1"/>
          </p:cNvPicPr>
          <p:nvPr/>
        </p:nvPicPr>
        <p:blipFill>
          <a:blip r:embed="rId2" cstate="print"/>
          <a:srcRect/>
          <a:stretch>
            <a:fillRect/>
          </a:stretch>
        </p:blipFill>
        <p:spPr bwMode="auto">
          <a:xfrm>
            <a:off x="3533313" y="2505282"/>
            <a:ext cx="4486410" cy="357643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ja-JP" dirty="0" smtClean="0">
                <a:solidFill>
                  <a:srgbClr val="44697D"/>
                </a:solidFill>
                <a:ea typeface="MS PGothic" charset="-128"/>
              </a:rPr>
              <a:t>SAP BusinessObjects 4.0 – SAP Integration</a:t>
            </a:r>
            <a:br>
              <a:rPr lang="en-US" altLang="ja-JP" dirty="0" smtClean="0">
                <a:solidFill>
                  <a:srgbClr val="44697D"/>
                </a:solidFill>
                <a:ea typeface="MS PGothic" charset="-128"/>
              </a:rPr>
            </a:br>
            <a:r>
              <a:rPr lang="en-US" altLang="ja-JP" sz="2000" dirty="0" smtClean="0">
                <a:solidFill>
                  <a:srgbClr val="44697D"/>
                </a:solidFill>
                <a:ea typeface="MS PGothic" charset="-128"/>
              </a:rPr>
              <a:t>Migrating BI Content from XI 3.1 to 4.0</a:t>
            </a:r>
            <a:endParaRPr lang="en-US" dirty="0"/>
          </a:p>
        </p:txBody>
      </p:sp>
      <p:sp>
        <p:nvSpPr>
          <p:cNvPr id="6" name="Text Placeholder 5"/>
          <p:cNvSpPr>
            <a:spLocks noGrp="1"/>
          </p:cNvSpPr>
          <p:nvPr>
            <p:ph type="body" sz="quarter" idx="10"/>
          </p:nvPr>
        </p:nvSpPr>
        <p:spPr/>
        <p:txBody>
          <a:bodyPr/>
          <a:lstStyle/>
          <a:p>
            <a:pPr lvl="2"/>
            <a:r>
              <a:rPr lang="en-US" dirty="0" smtClean="0"/>
              <a:t>Migrating XI 3.1 OLAP Universe to BICS Connection</a:t>
            </a:r>
          </a:p>
          <a:p>
            <a:pPr lvl="3"/>
            <a:r>
              <a:rPr lang="en-US" dirty="0" smtClean="0"/>
              <a:t>Step 4: Map the existing fields to the new list of fields</a:t>
            </a:r>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2">
              <a:buClr>
                <a:srgbClr val="F0AB00"/>
              </a:buClr>
            </a:pPr>
            <a:r>
              <a:rPr lang="en-US" dirty="0" smtClean="0">
                <a:solidFill>
                  <a:srgbClr val="FF0000"/>
                </a:solidFill>
              </a:rPr>
              <a:t>Issues in 4.0</a:t>
            </a:r>
          </a:p>
          <a:p>
            <a:pPr lvl="3">
              <a:buClr>
                <a:srgbClr val="F0AB00"/>
              </a:buClr>
            </a:pPr>
            <a:r>
              <a:rPr lang="en-US" dirty="0" smtClean="0">
                <a:solidFill>
                  <a:srgbClr val="FF0000"/>
                </a:solidFill>
              </a:rPr>
              <a:t>Unit / Currencies &amp; Hierarchies</a:t>
            </a:r>
          </a:p>
          <a:p>
            <a:pPr lvl="3"/>
            <a:endParaRPr lang="en-US" dirty="0" smtClean="0"/>
          </a:p>
        </p:txBody>
      </p:sp>
      <p:pic>
        <p:nvPicPr>
          <p:cNvPr id="53250" name="Picture 2" descr="C:\Users\i819882\Desktop\SDN_Blog\Aurora_migration)09.jpg"/>
          <p:cNvPicPr>
            <a:picLocks noChangeAspect="1" noChangeArrowheads="1"/>
          </p:cNvPicPr>
          <p:nvPr/>
        </p:nvPicPr>
        <p:blipFill>
          <a:blip r:embed="rId2" cstate="print"/>
          <a:srcRect/>
          <a:stretch>
            <a:fillRect/>
          </a:stretch>
        </p:blipFill>
        <p:spPr bwMode="auto">
          <a:xfrm>
            <a:off x="4650126" y="2213910"/>
            <a:ext cx="3721517" cy="386780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ja-JP" dirty="0" smtClean="0">
                <a:solidFill>
                  <a:srgbClr val="44697D"/>
                </a:solidFill>
                <a:ea typeface="MS PGothic" charset="-128"/>
              </a:rPr>
              <a:t>SAP BusinessObjects 4.0 – SAP Integration</a:t>
            </a:r>
            <a:br>
              <a:rPr lang="en-US" altLang="ja-JP" dirty="0" smtClean="0">
                <a:solidFill>
                  <a:srgbClr val="44697D"/>
                </a:solidFill>
                <a:ea typeface="MS PGothic" charset="-128"/>
              </a:rPr>
            </a:br>
            <a:r>
              <a:rPr lang="en-US" altLang="ja-JP" sz="2000" dirty="0" smtClean="0">
                <a:solidFill>
                  <a:srgbClr val="44697D"/>
                </a:solidFill>
                <a:ea typeface="MS PGothic" charset="-128"/>
              </a:rPr>
              <a:t>Migrating BI Content from XI 3.1 to 4.0</a:t>
            </a:r>
            <a:endParaRPr lang="en-US" dirty="0"/>
          </a:p>
        </p:txBody>
      </p:sp>
      <p:sp>
        <p:nvSpPr>
          <p:cNvPr id="6" name="Text Placeholder 5"/>
          <p:cNvSpPr>
            <a:spLocks noGrp="1"/>
          </p:cNvSpPr>
          <p:nvPr>
            <p:ph type="body" sz="quarter" idx="10"/>
          </p:nvPr>
        </p:nvSpPr>
        <p:spPr/>
        <p:txBody>
          <a:bodyPr/>
          <a:lstStyle/>
          <a:p>
            <a:pPr lvl="2"/>
            <a:r>
              <a:rPr lang="en-US" dirty="0" smtClean="0"/>
              <a:t>Migrating Crystal Reports 2008 to Crystal Reports for Enterprise</a:t>
            </a:r>
          </a:p>
          <a:p>
            <a:pPr lvl="3"/>
            <a:r>
              <a:rPr lang="en-US" dirty="0" smtClean="0"/>
              <a:t>Step 1: Open the Crystal Reports 2008 report to Crystal Reports for Enterprise</a:t>
            </a:r>
          </a:p>
        </p:txBody>
      </p:sp>
      <p:pic>
        <p:nvPicPr>
          <p:cNvPr id="7" name="Picture 2"/>
          <p:cNvPicPr>
            <a:picLocks noChangeAspect="1" noChangeArrowheads="1"/>
          </p:cNvPicPr>
          <p:nvPr/>
        </p:nvPicPr>
        <p:blipFill>
          <a:blip r:embed="rId2" cstate="print"/>
          <a:srcRect/>
          <a:stretch>
            <a:fillRect/>
          </a:stretch>
        </p:blipFill>
        <p:spPr bwMode="auto">
          <a:xfrm>
            <a:off x="3765763" y="2524715"/>
            <a:ext cx="4701862" cy="355699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ja-JP" dirty="0" smtClean="0">
                <a:solidFill>
                  <a:srgbClr val="44697D"/>
                </a:solidFill>
                <a:ea typeface="MS PGothic" charset="-128"/>
              </a:rPr>
              <a:t>SAP BusinessObjects 4.0 – SAP Integration</a:t>
            </a:r>
            <a:br>
              <a:rPr lang="en-US" altLang="ja-JP" dirty="0" smtClean="0">
                <a:solidFill>
                  <a:srgbClr val="44697D"/>
                </a:solidFill>
                <a:ea typeface="MS PGothic" charset="-128"/>
              </a:rPr>
            </a:br>
            <a:r>
              <a:rPr lang="en-US" altLang="ja-JP" sz="2000" dirty="0" smtClean="0">
                <a:solidFill>
                  <a:srgbClr val="44697D"/>
                </a:solidFill>
                <a:ea typeface="MS PGothic" charset="-128"/>
              </a:rPr>
              <a:t>Migrating BI Content from XI 3.1 to 4.0</a:t>
            </a:r>
            <a:endParaRPr lang="en-US" dirty="0"/>
          </a:p>
        </p:txBody>
      </p:sp>
      <p:sp>
        <p:nvSpPr>
          <p:cNvPr id="6" name="Text Placeholder 5"/>
          <p:cNvSpPr>
            <a:spLocks noGrp="1"/>
          </p:cNvSpPr>
          <p:nvPr>
            <p:ph type="body" sz="quarter" idx="10"/>
          </p:nvPr>
        </p:nvSpPr>
        <p:spPr/>
        <p:txBody>
          <a:bodyPr/>
          <a:lstStyle/>
          <a:p>
            <a:pPr lvl="2"/>
            <a:r>
              <a:rPr lang="en-US" dirty="0" smtClean="0"/>
              <a:t>Migrating Crystal Reports 2008 to Crystal Reports for Enterprise</a:t>
            </a:r>
          </a:p>
          <a:p>
            <a:pPr lvl="3"/>
            <a:r>
              <a:rPr lang="en-US" dirty="0" smtClean="0"/>
              <a:t>Step 2: Change the connection to the new BICS Connection</a:t>
            </a:r>
          </a:p>
        </p:txBody>
      </p:sp>
      <p:pic>
        <p:nvPicPr>
          <p:cNvPr id="8" name="Picture 2"/>
          <p:cNvPicPr>
            <a:picLocks noChangeAspect="1" noChangeArrowheads="1"/>
          </p:cNvPicPr>
          <p:nvPr/>
        </p:nvPicPr>
        <p:blipFill>
          <a:blip r:embed="rId2" cstate="print"/>
          <a:srcRect/>
          <a:stretch>
            <a:fillRect/>
          </a:stretch>
        </p:blipFill>
        <p:spPr bwMode="auto">
          <a:xfrm>
            <a:off x="2921225" y="2333354"/>
            <a:ext cx="5252869" cy="393763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ja-JP" dirty="0" smtClean="0">
                <a:solidFill>
                  <a:srgbClr val="44697D"/>
                </a:solidFill>
                <a:ea typeface="MS PGothic" charset="-128"/>
              </a:rPr>
              <a:t>SAP BusinessObjects 4.0 – SAP Integration</a:t>
            </a:r>
            <a:br>
              <a:rPr lang="en-US" altLang="ja-JP" dirty="0" smtClean="0">
                <a:solidFill>
                  <a:srgbClr val="44697D"/>
                </a:solidFill>
                <a:ea typeface="MS PGothic" charset="-128"/>
              </a:rPr>
            </a:br>
            <a:r>
              <a:rPr lang="en-US" altLang="ja-JP" sz="2000" dirty="0" smtClean="0">
                <a:solidFill>
                  <a:srgbClr val="44697D"/>
                </a:solidFill>
                <a:ea typeface="MS PGothic" charset="-128"/>
              </a:rPr>
              <a:t>Migrating BI Content from XI 3.1 to 4.0</a:t>
            </a:r>
            <a:endParaRPr lang="en-US" dirty="0"/>
          </a:p>
        </p:txBody>
      </p:sp>
      <p:sp>
        <p:nvSpPr>
          <p:cNvPr id="6" name="Text Placeholder 5"/>
          <p:cNvSpPr>
            <a:spLocks noGrp="1"/>
          </p:cNvSpPr>
          <p:nvPr>
            <p:ph type="body" sz="quarter" idx="10"/>
          </p:nvPr>
        </p:nvSpPr>
        <p:spPr/>
        <p:txBody>
          <a:bodyPr/>
          <a:lstStyle/>
          <a:p>
            <a:pPr lvl="2"/>
            <a:r>
              <a:rPr lang="en-US" dirty="0" smtClean="0"/>
              <a:t>Migrating Crystal Reports 2008 to Crystal Reports for Enterprise</a:t>
            </a:r>
          </a:p>
          <a:p>
            <a:pPr lvl="3"/>
            <a:r>
              <a:rPr lang="en-US" dirty="0" smtClean="0"/>
              <a:t>Step 3: Map the fields to the new meta-data</a:t>
            </a:r>
          </a:p>
        </p:txBody>
      </p:sp>
      <p:pic>
        <p:nvPicPr>
          <p:cNvPr id="7" name="Picture 2"/>
          <p:cNvPicPr>
            <a:picLocks noChangeAspect="1" noChangeArrowheads="1"/>
          </p:cNvPicPr>
          <p:nvPr/>
        </p:nvPicPr>
        <p:blipFill>
          <a:blip r:embed="rId2" cstate="print"/>
          <a:srcRect/>
          <a:stretch>
            <a:fillRect/>
          </a:stretch>
        </p:blipFill>
        <p:spPr bwMode="auto">
          <a:xfrm>
            <a:off x="3150610" y="2476869"/>
            <a:ext cx="5668103" cy="375081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lvl="1"/>
            <a:r>
              <a:rPr lang="en-US" sz="2400" dirty="0" smtClean="0"/>
              <a:t>Best Practices on </a:t>
            </a:r>
            <a:r>
              <a:rPr lang="en-US" sz="2400" dirty="0" err="1" smtClean="0"/>
              <a:t>BEx</a:t>
            </a:r>
            <a:r>
              <a:rPr lang="en-US" sz="2400" dirty="0" smtClean="0"/>
              <a:t> Query Design </a:t>
            </a:r>
          </a:p>
        </p:txBody>
      </p:sp>
      <p:sp>
        <p:nvSpPr>
          <p:cNvPr id="4" name="Text Placeholder 3"/>
          <p:cNvSpPr>
            <a:spLocks noGrp="1"/>
          </p:cNvSpPr>
          <p:nvPr>
            <p:ph type="body" sz="quarter" idx="10"/>
          </p:nvPr>
        </p:nvSpPr>
        <p:spPr/>
        <p:txBody>
          <a:bodyPr/>
          <a:lstStyle/>
          <a:p>
            <a:endParaRPr lang="en-US"/>
          </a:p>
        </p:txBody>
      </p:sp>
      <p:pic>
        <p:nvPicPr>
          <p:cNvPr id="6" name="Picture 2" descr="M:\Templates_Guidelines\eOn\Templates\2011\Corporate\new_photos\42-19779602_LowRes.jpg"/>
          <p:cNvPicPr>
            <a:picLocks noGrp="1" noChangeAspect="1" noChangeArrowheads="1"/>
          </p:cNvPicPr>
          <p:nvPr>
            <p:ph type="pic" sz="quarter" idx="11"/>
          </p:nvPr>
        </p:nvPicPr>
        <p:blipFill>
          <a:blip r:embed="rId2" cstate="screen"/>
          <a:srcRect t="3414" b="3414"/>
          <a:stretch>
            <a:fillRect/>
          </a:stretch>
        </p:blipFill>
        <p:spPr bwMode="auto">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gray"/>
        <p:txBody>
          <a:bodyPr/>
          <a:lstStyle/>
          <a:p>
            <a:r>
              <a:rPr lang="en-US" sz="1800" dirty="0" smtClean="0"/>
              <a:t>SAP BusinessObjects 4.0 and SAP NetWeaver BW</a:t>
            </a:r>
            <a:br>
              <a:rPr lang="en-US" sz="1800" dirty="0" smtClean="0"/>
            </a:br>
            <a:r>
              <a:rPr lang="en-US" sz="1600" dirty="0" smtClean="0"/>
              <a:t>Best Practices on </a:t>
            </a:r>
            <a:r>
              <a:rPr lang="en-US" sz="1600" dirty="0" err="1" smtClean="0"/>
              <a:t>BEx</a:t>
            </a:r>
            <a:r>
              <a:rPr lang="en-US" sz="1600" dirty="0" smtClean="0"/>
              <a:t> Query Design</a:t>
            </a:r>
            <a:endParaRPr lang="en-US" sz="1800" dirty="0" smtClean="0"/>
          </a:p>
        </p:txBody>
      </p:sp>
      <p:sp>
        <p:nvSpPr>
          <p:cNvPr id="4" name="Text Placeholder 3"/>
          <p:cNvSpPr>
            <a:spLocks noGrp="1"/>
          </p:cNvSpPr>
          <p:nvPr>
            <p:ph type="body" sz="quarter" idx="4294967295"/>
          </p:nvPr>
        </p:nvSpPr>
        <p:spPr bwMode="gray">
          <a:xfrm>
            <a:off x="248400" y="1292400"/>
            <a:ext cx="8647200" cy="5410800"/>
          </a:xfrm>
          <a:prstGeom prst="rect">
            <a:avLst/>
          </a:prstGeom>
        </p:spPr>
        <p:txBody>
          <a:bodyPr/>
          <a:lstStyle/>
          <a:p>
            <a:pPr lvl="1"/>
            <a:r>
              <a:rPr lang="en-US" dirty="0" smtClean="0"/>
              <a:t>Overall recommendation</a:t>
            </a:r>
          </a:p>
          <a:p>
            <a:pPr lvl="2"/>
            <a:r>
              <a:rPr lang="en-US" dirty="0" err="1" smtClean="0"/>
              <a:t>BEx</a:t>
            </a:r>
            <a:r>
              <a:rPr lang="en-US" dirty="0" smtClean="0"/>
              <a:t> Queries are recommended as data sources for all the SAP BusinessObjects BI Tools</a:t>
            </a:r>
          </a:p>
          <a:p>
            <a:pPr lvl="2"/>
            <a:r>
              <a:rPr lang="en-US" dirty="0" err="1" smtClean="0"/>
              <a:t>BEx</a:t>
            </a:r>
            <a:r>
              <a:rPr lang="en-US" dirty="0" smtClean="0"/>
              <a:t> Queries offer significant functionality to create customized data sources that meet end-user requirements, such as Calculated Key figures, Restricted Key figures and SAP Variables.</a:t>
            </a:r>
          </a:p>
          <a:p>
            <a:endParaRPr lang="en-US" dirty="0" smtClean="0"/>
          </a:p>
          <a:p>
            <a:pPr lvl="1"/>
            <a:r>
              <a:rPr lang="en-US" dirty="0" smtClean="0"/>
              <a:t>You do </a:t>
            </a:r>
            <a:r>
              <a:rPr lang="en-US" b="1" dirty="0" smtClean="0">
                <a:solidFill>
                  <a:srgbClr val="FF0000"/>
                </a:solidFill>
              </a:rPr>
              <a:t>NOT</a:t>
            </a:r>
            <a:r>
              <a:rPr lang="en-US" dirty="0" smtClean="0"/>
              <a:t> want one </a:t>
            </a:r>
            <a:r>
              <a:rPr lang="en-US" dirty="0" err="1" smtClean="0"/>
              <a:t>BEx</a:t>
            </a:r>
            <a:r>
              <a:rPr lang="en-US" dirty="0" smtClean="0"/>
              <a:t> Query for one report  </a:t>
            </a:r>
          </a:p>
          <a:p>
            <a:pPr lvl="1"/>
            <a:r>
              <a:rPr lang="en-US" dirty="0" smtClean="0"/>
              <a:t>	(…. And not one </a:t>
            </a:r>
            <a:r>
              <a:rPr lang="en-US" dirty="0" err="1" smtClean="0"/>
              <a:t>BEx</a:t>
            </a:r>
            <a:r>
              <a:rPr lang="en-US" dirty="0" smtClean="0"/>
              <a:t> Query for all reports either)</a:t>
            </a:r>
          </a:p>
          <a:p>
            <a:pPr lvl="2"/>
            <a:r>
              <a:rPr lang="en-US" dirty="0" smtClean="0"/>
              <a:t>Focus the implementation strategy on limiting the number of BI Queries by sharing common elements</a:t>
            </a:r>
          </a:p>
          <a:p>
            <a:pPr lvl="2"/>
            <a:r>
              <a:rPr lang="en-US" dirty="0" smtClean="0"/>
              <a:t>The BI Client tool and report definition is the primary influence factor on how much data is being retrieved from SAP NetWeaver BW</a:t>
            </a:r>
          </a:p>
          <a:p>
            <a:pPr lvl="2"/>
            <a:r>
              <a:rPr lang="en-US" dirty="0" smtClean="0"/>
              <a:t>In some situations extremely large queries and universes can adversely affect performance</a:t>
            </a:r>
          </a:p>
          <a:p>
            <a:endParaRPr lang="en-US"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SAP BusinessObjects 4.0 Connectivity for SAP Landscape </a:t>
            </a:r>
            <a:br>
              <a:rPr lang="en-US" sz="1800" dirty="0" smtClean="0"/>
            </a:br>
            <a:r>
              <a:rPr lang="en-US" sz="1600" dirty="0" smtClean="0"/>
              <a:t>Direct Access via BICS</a:t>
            </a:r>
            <a:endParaRPr lang="en-US" sz="1800" dirty="0"/>
          </a:p>
        </p:txBody>
      </p:sp>
      <p:sp>
        <p:nvSpPr>
          <p:cNvPr id="7" name="Text Placeholder 6"/>
          <p:cNvSpPr>
            <a:spLocks noGrp="1"/>
          </p:cNvSpPr>
          <p:nvPr>
            <p:ph type="body" sz="quarter" idx="10"/>
          </p:nvPr>
        </p:nvSpPr>
        <p:spPr>
          <a:xfrm>
            <a:off x="324001" y="1412776"/>
            <a:ext cx="4707940" cy="4668937"/>
          </a:xfrm>
        </p:spPr>
        <p:txBody>
          <a:bodyPr/>
          <a:lstStyle/>
          <a:p>
            <a:pPr lvl="1"/>
            <a:r>
              <a:rPr lang="en-US" sz="1600" dirty="0" smtClean="0"/>
              <a:t>Direct dimensional access to your </a:t>
            </a:r>
            <a:r>
              <a:rPr lang="en-US" sz="1600" dirty="0" err="1" smtClean="0"/>
              <a:t>BEx</a:t>
            </a:r>
            <a:r>
              <a:rPr lang="en-US" sz="1600" dirty="0" smtClean="0"/>
              <a:t> Queries</a:t>
            </a:r>
          </a:p>
          <a:p>
            <a:pPr lvl="2"/>
            <a:r>
              <a:rPr lang="en-US" sz="1400" dirty="0" smtClean="0"/>
              <a:t>No need to create a Universe</a:t>
            </a:r>
          </a:p>
          <a:p>
            <a:pPr lvl="2"/>
            <a:r>
              <a:rPr lang="en-US" sz="1400" dirty="0" smtClean="0"/>
              <a:t>Support of hierarchies and dimensional metadata</a:t>
            </a:r>
          </a:p>
          <a:p>
            <a:pPr lvl="1" indent="-195263"/>
            <a:r>
              <a:rPr lang="en-US" sz="1600" dirty="0" smtClean="0"/>
              <a:t>Hierarchical query panel</a:t>
            </a:r>
          </a:p>
          <a:p>
            <a:pPr lvl="2"/>
            <a:r>
              <a:rPr lang="en-US" sz="1400" dirty="0" smtClean="0"/>
              <a:t>Member selector</a:t>
            </a:r>
          </a:p>
          <a:p>
            <a:pPr lvl="2"/>
            <a:r>
              <a:rPr lang="en-US" sz="1400" dirty="0" smtClean="0"/>
              <a:t>Hierarchical navigation</a:t>
            </a:r>
          </a:p>
          <a:p>
            <a:pPr lvl="2"/>
            <a:r>
              <a:rPr lang="en-US" sz="1400" dirty="0" smtClean="0"/>
              <a:t>Member functions</a:t>
            </a:r>
          </a:p>
          <a:p>
            <a:pPr lvl="1"/>
            <a:r>
              <a:rPr lang="en-US" sz="1600" dirty="0" smtClean="0"/>
              <a:t>Hierarchical report output</a:t>
            </a:r>
          </a:p>
          <a:p>
            <a:pPr lvl="2"/>
            <a:r>
              <a:rPr lang="en-US" sz="1400" dirty="0" smtClean="0"/>
              <a:t>Hierarchical columns</a:t>
            </a:r>
          </a:p>
          <a:p>
            <a:pPr lvl="2"/>
            <a:r>
              <a:rPr lang="en-US" sz="1400" dirty="0" smtClean="0"/>
              <a:t>Fold unfold</a:t>
            </a:r>
          </a:p>
          <a:p>
            <a:pPr lvl="2"/>
            <a:r>
              <a:rPr lang="en-US" sz="1400" dirty="0" smtClean="0"/>
              <a:t>Level totals</a:t>
            </a:r>
          </a:p>
          <a:p>
            <a:pPr lvl="2"/>
            <a:r>
              <a:rPr lang="en-US" sz="1400" dirty="0" smtClean="0"/>
              <a:t>Hierarchical graphics</a:t>
            </a:r>
          </a:p>
          <a:p>
            <a:pPr lvl="2"/>
            <a:r>
              <a:rPr lang="en-US" sz="1400" dirty="0" smtClean="0"/>
              <a:t>Multi-data provider synchronization</a:t>
            </a:r>
          </a:p>
          <a:p>
            <a:pPr lvl="2"/>
            <a:r>
              <a:rPr lang="en-US" sz="1400" dirty="0" smtClean="0"/>
              <a:t>Hierarchical formulas on report</a:t>
            </a:r>
          </a:p>
          <a:p>
            <a:endParaRPr lang="en-US" sz="1600" dirty="0"/>
          </a:p>
        </p:txBody>
      </p:sp>
      <p:grpSp>
        <p:nvGrpSpPr>
          <p:cNvPr id="3" name="Group 8"/>
          <p:cNvGrpSpPr>
            <a:grpSpLocks noChangeAspect="1"/>
          </p:cNvGrpSpPr>
          <p:nvPr/>
        </p:nvGrpSpPr>
        <p:grpSpPr>
          <a:xfrm>
            <a:off x="4758310" y="1308542"/>
            <a:ext cx="4111180" cy="4782954"/>
            <a:chOff x="4644008" y="1346640"/>
            <a:chExt cx="4327556" cy="5034688"/>
          </a:xfrm>
        </p:grpSpPr>
        <p:pic>
          <p:nvPicPr>
            <p:cNvPr id="130050" name="Picture 2"/>
            <p:cNvPicPr>
              <a:picLocks noChangeAspect="1" noChangeArrowheads="1"/>
            </p:cNvPicPr>
            <p:nvPr/>
          </p:nvPicPr>
          <p:blipFill>
            <a:blip r:embed="rId2" cstate="print"/>
            <a:srcRect/>
            <a:stretch>
              <a:fillRect/>
            </a:stretch>
          </p:blipFill>
          <p:spPr bwMode="auto">
            <a:xfrm>
              <a:off x="4932040" y="1412776"/>
              <a:ext cx="3528392" cy="2187301"/>
            </a:xfrm>
            <a:prstGeom prst="rect">
              <a:avLst/>
            </a:prstGeom>
            <a:ln>
              <a:noFill/>
            </a:ln>
            <a:effectLst>
              <a:outerShdw blurRad="292100" dist="139700" dir="2700000" algn="tl" rotWithShape="0">
                <a:srgbClr val="333333">
                  <a:alpha val="65000"/>
                </a:srgbClr>
              </a:outerShdw>
            </a:effectLst>
          </p:spPr>
        </p:pic>
        <p:pic>
          <p:nvPicPr>
            <p:cNvPr id="130051" name="Picture 3"/>
            <p:cNvPicPr>
              <a:picLocks noChangeAspect="1" noChangeArrowheads="1"/>
            </p:cNvPicPr>
            <p:nvPr/>
          </p:nvPicPr>
          <p:blipFill>
            <a:blip r:embed="rId3" cstate="print"/>
            <a:srcRect/>
            <a:stretch>
              <a:fillRect/>
            </a:stretch>
          </p:blipFill>
          <p:spPr bwMode="auto">
            <a:xfrm>
              <a:off x="4644008" y="3645024"/>
              <a:ext cx="3953705" cy="2736304"/>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bwMode="gray">
            <a:xfrm rot="900000">
              <a:off x="7371364" y="1346640"/>
              <a:ext cx="1600200" cy="468312"/>
            </a:xfrm>
            <a:prstGeom prst="roundRect">
              <a:avLst>
                <a:gd name="adj" fmla="val 16667"/>
              </a:avLst>
            </a:prstGeom>
            <a:solidFill>
              <a:srgbClr val="FFFFFF"/>
            </a:solidFill>
            <a:ln w="47625" cap="flat" cmpd="dbl" algn="ctr">
              <a:solidFill>
                <a:srgbClr val="9E3039"/>
              </a:solidFill>
              <a:prstDash val="solid"/>
              <a:headEnd/>
              <a:tailEnd/>
            </a:ln>
            <a:effectLst>
              <a:outerShdw blurRad="38100" dist="30000" dir="5400000" rotWithShape="0">
                <a:srgbClr val="000000">
                  <a:alpha val="45000"/>
                </a:srgbClr>
              </a:outerShdw>
            </a:effectLst>
          </p:spPr>
          <p:txBody>
            <a:bodyPr lIns="72000" tIns="72000" rIns="72000" bIns="72000" anchor="ctr">
              <a:spAutoFit/>
            </a:bodyPr>
            <a:lstStyle/>
            <a:p>
              <a:pPr algn="ctr" fontAlgn="auto">
                <a:spcBef>
                  <a:spcPct val="50000"/>
                </a:spcBef>
                <a:spcAft>
                  <a:spcPts val="0"/>
                </a:spcAft>
                <a:buClr>
                  <a:srgbClr val="F0AB00"/>
                </a:buClr>
                <a:buSzPct val="80000"/>
                <a:defRPr/>
              </a:pPr>
              <a:r>
                <a:rPr lang="en-US" sz="1800" kern="0" dirty="0">
                  <a:solidFill>
                    <a:srgbClr val="9E3039"/>
                  </a:solidFill>
                  <a:latin typeface="Arial"/>
                  <a:cs typeface="Arial Unicode MS" pitchFamily="34" charset="-128"/>
                  <a:sym typeface="Arial"/>
                </a:rPr>
                <a:t>Preview</a:t>
              </a: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gray"/>
        <p:txBody>
          <a:bodyPr/>
          <a:lstStyle/>
          <a:p>
            <a:r>
              <a:rPr lang="en-US" sz="1800" dirty="0" smtClean="0"/>
              <a:t>SAP BusinessObjects 4.0 and SAP NetWeaver BW</a:t>
            </a:r>
            <a:br>
              <a:rPr lang="en-US" sz="1800" dirty="0" smtClean="0"/>
            </a:br>
            <a:r>
              <a:rPr lang="en-US" sz="1600" dirty="0" smtClean="0"/>
              <a:t>Best Practices on </a:t>
            </a:r>
            <a:r>
              <a:rPr lang="en-US" sz="1600" dirty="0" err="1" smtClean="0"/>
              <a:t>BEx</a:t>
            </a:r>
            <a:r>
              <a:rPr lang="en-US" sz="1600" dirty="0" smtClean="0"/>
              <a:t> Query Design</a:t>
            </a:r>
            <a:endParaRPr lang="en-US" sz="1800" dirty="0" smtClean="0"/>
          </a:p>
        </p:txBody>
      </p:sp>
      <p:sp>
        <p:nvSpPr>
          <p:cNvPr id="4" name="Text Placeholder 3"/>
          <p:cNvSpPr>
            <a:spLocks noGrp="1"/>
          </p:cNvSpPr>
          <p:nvPr>
            <p:ph type="body" sz="quarter" idx="4294967295"/>
          </p:nvPr>
        </p:nvSpPr>
        <p:spPr bwMode="gray">
          <a:xfrm>
            <a:off x="248400" y="1292400"/>
            <a:ext cx="8647200" cy="5410800"/>
          </a:xfrm>
          <a:prstGeom prst="rect">
            <a:avLst/>
          </a:prstGeom>
        </p:spPr>
        <p:txBody>
          <a:bodyPr/>
          <a:lstStyle/>
          <a:p>
            <a:pPr lvl="2"/>
            <a:r>
              <a:rPr lang="en-US" dirty="0" smtClean="0"/>
              <a:t>Placement of Characteristics / Key Figures have no direct impact for the BI tools </a:t>
            </a:r>
          </a:p>
          <a:p>
            <a:pPr lvl="2"/>
            <a:r>
              <a:rPr lang="en-US" dirty="0" smtClean="0"/>
              <a:t>“Allow External Access” option should be set in the properties of the </a:t>
            </a:r>
            <a:r>
              <a:rPr lang="en-US" dirty="0" err="1" smtClean="0"/>
              <a:t>BEx</a:t>
            </a:r>
            <a:r>
              <a:rPr lang="en-US" dirty="0" smtClean="0"/>
              <a:t> query</a:t>
            </a:r>
          </a:p>
          <a:p>
            <a:pPr lvl="2"/>
            <a:r>
              <a:rPr lang="en-US" dirty="0" smtClean="0"/>
              <a:t>For large sets of key figures, use the option - “Use Selection of Structure Members” in transaction RSRT (Query Monitor)</a:t>
            </a:r>
          </a:p>
          <a:p>
            <a:pPr lvl="2"/>
            <a:r>
              <a:rPr lang="en-US" dirty="0" smtClean="0"/>
              <a:t>Leverage the capabilities of the Restricted Key and Calculated Key Figures</a:t>
            </a:r>
          </a:p>
          <a:p>
            <a:pPr lvl="2"/>
            <a:r>
              <a:rPr lang="en-US" dirty="0" smtClean="0"/>
              <a:t>Leverage SAP Variables as part of the BW Query</a:t>
            </a:r>
          </a:p>
          <a:p>
            <a:pPr lvl="3"/>
            <a:r>
              <a:rPr lang="en-US" dirty="0" smtClean="0"/>
              <a:t>Can be shared across queries, minimizing development downstream</a:t>
            </a:r>
          </a:p>
          <a:p>
            <a:pPr lvl="3"/>
            <a:r>
              <a:rPr lang="en-US" dirty="0" smtClean="0"/>
              <a:t>List of Values are being generated automatically</a:t>
            </a:r>
          </a:p>
          <a:p>
            <a:pPr lvl="2"/>
            <a:r>
              <a:rPr lang="en-US" dirty="0" smtClean="0"/>
              <a:t>Time based structures / calculations</a:t>
            </a:r>
          </a:p>
          <a:p>
            <a:pPr lvl="3"/>
            <a:r>
              <a:rPr lang="en-US" dirty="0" smtClean="0"/>
              <a:t>Leverage EXIT Variables as part of the BW query</a:t>
            </a:r>
          </a:p>
          <a:p>
            <a:pPr lvl="2"/>
            <a:r>
              <a:rPr lang="en-US" dirty="0" smtClean="0"/>
              <a:t>Data Level Security &amp; BW</a:t>
            </a:r>
          </a:p>
          <a:p>
            <a:pPr lvl="3"/>
            <a:r>
              <a:rPr lang="en-US" dirty="0" smtClean="0"/>
              <a:t>Use BI authorizations for data level security</a:t>
            </a:r>
          </a:p>
          <a:p>
            <a:pPr lvl="2"/>
            <a:r>
              <a:rPr lang="en-US" dirty="0" smtClean="0"/>
              <a:t>Items not supported via direct </a:t>
            </a:r>
            <a:r>
              <a:rPr lang="en-US" dirty="0" err="1" smtClean="0"/>
              <a:t>InfoCube</a:t>
            </a:r>
            <a:r>
              <a:rPr lang="en-US" dirty="0" smtClean="0"/>
              <a:t> access:</a:t>
            </a:r>
          </a:p>
          <a:p>
            <a:pPr lvl="3"/>
            <a:r>
              <a:rPr lang="en-US" dirty="0" smtClean="0"/>
              <a:t>Variables (e.g. Authorization Variables)</a:t>
            </a:r>
          </a:p>
          <a:p>
            <a:pPr lvl="3"/>
            <a:r>
              <a:rPr lang="en-US" dirty="0" smtClean="0"/>
              <a:t>Restricted or calculated </a:t>
            </a:r>
            <a:r>
              <a:rPr lang="en-US" dirty="0" err="1" smtClean="0"/>
              <a:t>Keyfigures</a:t>
            </a:r>
            <a:endParaRPr lang="en-US" dirty="0" smtClean="0"/>
          </a:p>
          <a:p>
            <a:pPr lvl="3"/>
            <a:r>
              <a:rPr lang="en-US" dirty="0" smtClean="0"/>
              <a:t>Filters </a:t>
            </a:r>
          </a:p>
          <a:p>
            <a:pPr lvl="3"/>
            <a:r>
              <a:rPr lang="en-US" dirty="0" smtClean="0"/>
              <a:t>Custom structures</a:t>
            </a:r>
          </a:p>
          <a:p>
            <a:pPr lvl="3"/>
            <a:r>
              <a:rPr lang="en-US" dirty="0" smtClean="0"/>
              <a:t>Navigational attributes</a:t>
            </a:r>
          </a:p>
          <a:p>
            <a:pPr lvl="3"/>
            <a:endParaRPr lang="en-US" dirty="0" smtClean="0"/>
          </a:p>
          <a:p>
            <a:pPr lvl="2"/>
            <a:endParaRPr lang="en-US" dirty="0" smtClean="0"/>
          </a:p>
          <a:p>
            <a:pPr lvl="2"/>
            <a:endParaRPr lang="en-US" dirty="0" smtClean="0"/>
          </a:p>
          <a:p>
            <a:endParaRPr lang="en-AU" dirty="0" smtClean="0"/>
          </a:p>
          <a:p>
            <a:endParaRPr lang="en-US" dirty="0"/>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gray"/>
        <p:txBody>
          <a:bodyPr/>
          <a:lstStyle/>
          <a:p>
            <a:r>
              <a:rPr lang="en-US" sz="1800" dirty="0" smtClean="0"/>
              <a:t>SAP BusinessObjects 4.0 and SAP NetWeaver BW</a:t>
            </a:r>
            <a:br>
              <a:rPr lang="en-US" sz="1800" dirty="0" smtClean="0"/>
            </a:br>
            <a:r>
              <a:rPr lang="en-US" sz="1600" dirty="0" smtClean="0"/>
              <a:t>Best Practices on </a:t>
            </a:r>
            <a:r>
              <a:rPr lang="en-US" sz="1600" dirty="0" err="1" smtClean="0"/>
              <a:t>BEx</a:t>
            </a:r>
            <a:r>
              <a:rPr lang="en-US" sz="1600" dirty="0" smtClean="0"/>
              <a:t> Query Design</a:t>
            </a:r>
            <a:endParaRPr lang="en-US" sz="1800" dirty="0" smtClean="0"/>
          </a:p>
        </p:txBody>
      </p:sp>
      <p:sp>
        <p:nvSpPr>
          <p:cNvPr id="4" name="Text Placeholder 3"/>
          <p:cNvSpPr>
            <a:spLocks noGrp="1"/>
          </p:cNvSpPr>
          <p:nvPr>
            <p:ph type="body" sz="quarter" idx="4294967295"/>
          </p:nvPr>
        </p:nvSpPr>
        <p:spPr bwMode="gray">
          <a:xfrm>
            <a:off x="317288" y="1508786"/>
            <a:ext cx="8647200" cy="5098403"/>
          </a:xfrm>
          <a:prstGeom prst="rect">
            <a:avLst/>
          </a:prstGeom>
        </p:spPr>
        <p:txBody>
          <a:bodyPr>
            <a:normAutofit/>
          </a:bodyPr>
          <a:lstStyle/>
          <a:p>
            <a:r>
              <a:rPr lang="en-US" sz="2000" dirty="0" smtClean="0"/>
              <a:t>Remember… there is no Universe on top of your </a:t>
            </a:r>
            <a:r>
              <a:rPr lang="en-US" sz="2000" dirty="0" err="1" smtClean="0"/>
              <a:t>BEx</a:t>
            </a:r>
            <a:r>
              <a:rPr lang="en-US" sz="2000" dirty="0" smtClean="0"/>
              <a:t> Query</a:t>
            </a:r>
          </a:p>
          <a:p>
            <a:pPr lvl="1"/>
            <a:r>
              <a:rPr lang="en-US" sz="1600" dirty="0" smtClean="0"/>
              <a:t>All changes to descriptions need to be part of your </a:t>
            </a:r>
            <a:r>
              <a:rPr lang="en-US" sz="1600" dirty="0" err="1" smtClean="0"/>
              <a:t>BEx</a:t>
            </a:r>
            <a:r>
              <a:rPr lang="en-US" sz="1600" dirty="0" smtClean="0"/>
              <a:t> Query</a:t>
            </a:r>
          </a:p>
          <a:p>
            <a:pPr lvl="1"/>
            <a:r>
              <a:rPr lang="en-US" sz="1600" dirty="0" smtClean="0"/>
              <a:t>All variables / prompts need to be part of your </a:t>
            </a:r>
            <a:r>
              <a:rPr lang="en-US" sz="1600" dirty="0" err="1" smtClean="0"/>
              <a:t>BEx</a:t>
            </a:r>
            <a:r>
              <a:rPr lang="en-US" sz="1600" dirty="0" smtClean="0"/>
              <a:t> Query (report filters can not be shared)</a:t>
            </a:r>
          </a:p>
          <a:p>
            <a:pPr lvl="1"/>
            <a:r>
              <a:rPr lang="en-US" sz="1600" dirty="0" smtClean="0"/>
              <a:t>All necessary calculations should become part of your </a:t>
            </a:r>
            <a:r>
              <a:rPr lang="en-US" sz="1600" dirty="0" err="1" smtClean="0"/>
              <a:t>BEx</a:t>
            </a:r>
            <a:r>
              <a:rPr lang="en-US" sz="1600" dirty="0" smtClean="0"/>
              <a:t> Query</a:t>
            </a:r>
          </a:p>
          <a:p>
            <a:pPr lvl="2"/>
            <a:r>
              <a:rPr lang="en-US" sz="1400" dirty="0" smtClean="0"/>
              <a:t>Performance benefits</a:t>
            </a:r>
          </a:p>
          <a:p>
            <a:pPr lvl="2"/>
            <a:r>
              <a:rPr lang="en-US" sz="1400" dirty="0" smtClean="0"/>
              <a:t>Sharing across </a:t>
            </a:r>
            <a:r>
              <a:rPr lang="en-US" sz="1400" dirty="0" err="1" smtClean="0"/>
              <a:t>BEx</a:t>
            </a:r>
            <a:r>
              <a:rPr lang="en-US" sz="1400" dirty="0" smtClean="0"/>
              <a:t> Queries and reports</a:t>
            </a:r>
          </a:p>
          <a:p>
            <a:pPr lvl="1"/>
            <a:endParaRPr lang="en-US" sz="1600" dirty="0" smtClean="0"/>
          </a:p>
          <a:p>
            <a:pPr lvl="1"/>
            <a:endParaRPr lang="en-US" sz="1050" dirty="0" smtClean="0"/>
          </a:p>
          <a:p>
            <a:pPr lvl="3"/>
            <a:endParaRPr lang="en-US" sz="1600" dirty="0" smtClean="0"/>
          </a:p>
          <a:p>
            <a:pPr lvl="2"/>
            <a:endParaRPr lang="en-US" sz="1600" dirty="0" smtClean="0"/>
          </a:p>
          <a:p>
            <a:pPr lvl="2"/>
            <a:endParaRPr lang="en-US" sz="1600" dirty="0" smtClean="0"/>
          </a:p>
          <a:p>
            <a:endParaRPr lang="en-AU" sz="2000" dirty="0" smtClean="0"/>
          </a:p>
          <a:p>
            <a:endParaRPr lang="en-US" sz="2000" dirty="0"/>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gray"/>
        <p:txBody>
          <a:bodyPr/>
          <a:lstStyle/>
          <a:p>
            <a:r>
              <a:rPr lang="en-US" sz="1800" dirty="0" smtClean="0"/>
              <a:t>SAP BusinessObjects 4.0 and SAP NetWeaver BW</a:t>
            </a:r>
            <a:br>
              <a:rPr lang="en-US" sz="1800" dirty="0" smtClean="0"/>
            </a:br>
            <a:r>
              <a:rPr lang="en-US" sz="1600" dirty="0" smtClean="0"/>
              <a:t>Best Practices on </a:t>
            </a:r>
            <a:r>
              <a:rPr lang="en-US" sz="1600" dirty="0" err="1" smtClean="0"/>
              <a:t>BEx</a:t>
            </a:r>
            <a:r>
              <a:rPr lang="en-US" sz="1600" dirty="0" smtClean="0"/>
              <a:t> Query Design</a:t>
            </a:r>
            <a:endParaRPr lang="en-US" sz="1800" dirty="0" smtClean="0"/>
          </a:p>
        </p:txBody>
      </p:sp>
      <p:sp>
        <p:nvSpPr>
          <p:cNvPr id="4" name="Text Placeholder 3"/>
          <p:cNvSpPr>
            <a:spLocks noGrp="1"/>
          </p:cNvSpPr>
          <p:nvPr>
            <p:ph type="body" sz="quarter" idx="4294967295"/>
          </p:nvPr>
        </p:nvSpPr>
        <p:spPr bwMode="gray">
          <a:xfrm>
            <a:off x="317288" y="1508786"/>
            <a:ext cx="8647200" cy="5098403"/>
          </a:xfrm>
          <a:prstGeom prst="rect">
            <a:avLst/>
          </a:prstGeom>
        </p:spPr>
        <p:txBody>
          <a:bodyPr>
            <a:normAutofit/>
          </a:bodyPr>
          <a:lstStyle/>
          <a:p>
            <a:r>
              <a:rPr lang="en-US" sz="2000" dirty="0" smtClean="0"/>
              <a:t>OLAP Connections in SAP BusinessObjects 4.0</a:t>
            </a:r>
          </a:p>
          <a:p>
            <a:pPr lvl="1"/>
            <a:r>
              <a:rPr lang="en-US" sz="1800" dirty="0" smtClean="0"/>
              <a:t>You can define an OLAP Connection pointing to </a:t>
            </a:r>
          </a:p>
          <a:p>
            <a:pPr lvl="2"/>
            <a:r>
              <a:rPr lang="en-US" sz="1600" dirty="0" smtClean="0"/>
              <a:t>… your SAP NetWeaver BW system</a:t>
            </a:r>
          </a:p>
          <a:p>
            <a:pPr lvl="2"/>
            <a:r>
              <a:rPr lang="en-US" sz="1600" dirty="0" smtClean="0"/>
              <a:t>… your </a:t>
            </a:r>
            <a:r>
              <a:rPr lang="en-US" sz="1600" dirty="0" err="1" smtClean="0"/>
              <a:t>InfoProvider</a:t>
            </a:r>
            <a:endParaRPr lang="en-US" sz="1600" dirty="0" smtClean="0"/>
          </a:p>
          <a:p>
            <a:pPr lvl="2"/>
            <a:r>
              <a:rPr lang="en-US" sz="1600" dirty="0" smtClean="0"/>
              <a:t>… your </a:t>
            </a:r>
            <a:r>
              <a:rPr lang="en-US" sz="1600" dirty="0" err="1" smtClean="0"/>
              <a:t>BEx</a:t>
            </a:r>
            <a:r>
              <a:rPr lang="en-US" sz="1600" dirty="0" smtClean="0"/>
              <a:t> Query</a:t>
            </a:r>
          </a:p>
          <a:p>
            <a:pPr lvl="1"/>
            <a:r>
              <a:rPr lang="en-US" sz="1800" dirty="0" smtClean="0"/>
              <a:t>All BI clients – with the exception of Analysis, edition for Microsoft Office will ask at report design time which </a:t>
            </a:r>
            <a:r>
              <a:rPr lang="en-US" sz="1800" dirty="0" err="1" smtClean="0"/>
              <a:t>BEx</a:t>
            </a:r>
            <a:r>
              <a:rPr lang="en-US" sz="1800" dirty="0" smtClean="0"/>
              <a:t> Query to use</a:t>
            </a:r>
          </a:p>
          <a:p>
            <a:pPr lvl="2"/>
            <a:r>
              <a:rPr lang="en-US" sz="1600" dirty="0" smtClean="0"/>
              <a:t>You could have single connection pointing to your SAP NetWeaver BW system for all your reports (&gt; exception Analysis, edition for Microsoft Office)</a:t>
            </a:r>
          </a:p>
          <a:p>
            <a:pPr lvl="3"/>
            <a:endParaRPr lang="en-US" sz="1600" dirty="0" smtClean="0"/>
          </a:p>
          <a:p>
            <a:pPr lvl="2"/>
            <a:endParaRPr lang="en-US" sz="1600" dirty="0" smtClean="0"/>
          </a:p>
          <a:p>
            <a:pPr lvl="2"/>
            <a:endParaRPr lang="en-US" sz="1600" dirty="0" smtClean="0"/>
          </a:p>
          <a:p>
            <a:endParaRPr lang="en-AU" sz="2000" dirty="0" smtClean="0"/>
          </a:p>
          <a:p>
            <a:endParaRPr lang="en-US" sz="2000" dirty="0"/>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dirty="0" smtClean="0"/>
              <a:t>Contact information:</a:t>
            </a:r>
          </a:p>
          <a:p>
            <a:endParaRPr lang="en-US" dirty="0" smtClean="0"/>
          </a:p>
          <a:p>
            <a:r>
              <a:rPr lang="en-US" dirty="0" smtClean="0"/>
              <a:t>Ingo Hilgefort</a:t>
            </a:r>
          </a:p>
          <a:p>
            <a:r>
              <a:rPr lang="en-US" dirty="0" smtClean="0"/>
              <a:t>Twitter: </a:t>
            </a:r>
            <a:r>
              <a:rPr lang="en-US" dirty="0" err="1" smtClean="0"/>
              <a:t>ihilgefort</a:t>
            </a:r>
            <a:endParaRPr lang="en-US" dirty="0" smtClean="0"/>
          </a:p>
          <a:p>
            <a:r>
              <a:rPr lang="en-US" dirty="0" smtClean="0"/>
              <a:t>Blog: www.mastering-sap-and-businessobjects.com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chor="t" anchorCtr="0"/>
          <a:lstStyle/>
          <a:p>
            <a:r>
              <a:rPr lang="en-US" sz="1800" dirty="0" smtClean="0"/>
              <a:t>SAP BusinessObjects 4.0 Connectivity for SAP Landscape </a:t>
            </a:r>
            <a:r>
              <a:rPr lang="en-US" sz="1800" dirty="0" smtClean="0">
                <a:solidFill>
                  <a:srgbClr val="666666"/>
                </a:solidFill>
              </a:rPr>
              <a:t/>
            </a:r>
            <a:br>
              <a:rPr lang="en-US" sz="1800" dirty="0" smtClean="0">
                <a:solidFill>
                  <a:srgbClr val="666666"/>
                </a:solidFill>
              </a:rPr>
            </a:br>
            <a:r>
              <a:rPr lang="en-US" sz="1800" dirty="0" smtClean="0">
                <a:solidFill>
                  <a:srgbClr val="666666"/>
                </a:solidFill>
              </a:rPr>
              <a:t>Multi-Source Universes</a:t>
            </a:r>
            <a:endParaRPr lang="en-US" dirty="0" smtClean="0"/>
          </a:p>
        </p:txBody>
      </p:sp>
      <p:sp>
        <p:nvSpPr>
          <p:cNvPr id="11267" name="Content Placeholder 2"/>
          <p:cNvSpPr>
            <a:spLocks noGrp="1"/>
          </p:cNvSpPr>
          <p:nvPr>
            <p:ph type="body" sz="quarter" idx="10"/>
          </p:nvPr>
        </p:nvSpPr>
        <p:spPr>
          <a:xfrm>
            <a:off x="324000" y="1342731"/>
            <a:ext cx="8494713" cy="4391026"/>
          </a:xfrm>
        </p:spPr>
        <p:txBody>
          <a:bodyPr/>
          <a:lstStyle/>
          <a:p>
            <a:pPr marL="84138" lvl="1" indent="-195263"/>
            <a:r>
              <a:rPr lang="en-US" sz="1600" dirty="0" smtClean="0"/>
              <a:t>Authored with the information design tool</a:t>
            </a:r>
          </a:p>
          <a:p>
            <a:pPr marL="441326" lvl="2"/>
            <a:r>
              <a:rPr lang="en-US" sz="1400" dirty="0" smtClean="0"/>
              <a:t>Create a data foundation and a business layer based on multiple SQL connections</a:t>
            </a:r>
          </a:p>
          <a:p>
            <a:pPr marL="441326" lvl="2"/>
            <a:r>
              <a:rPr lang="en-US" sz="1400" dirty="0" smtClean="0"/>
              <a:t>Create multi source joins and derived tables</a:t>
            </a:r>
          </a:p>
          <a:p>
            <a:pPr marL="441326" lvl="2"/>
            <a:r>
              <a:rPr lang="en-US" sz="1400" dirty="0" smtClean="0"/>
              <a:t>Source independence through SQL 92 </a:t>
            </a:r>
            <a:br>
              <a:rPr lang="en-US" sz="1400" dirty="0" smtClean="0"/>
            </a:br>
            <a:r>
              <a:rPr lang="en-US" sz="1400" dirty="0" smtClean="0"/>
              <a:t>and Data Federator functions, while </a:t>
            </a:r>
            <a:br>
              <a:rPr lang="en-US" sz="1400" dirty="0" smtClean="0"/>
            </a:br>
            <a:r>
              <a:rPr lang="en-US" sz="1400" dirty="0" smtClean="0"/>
              <a:t>keeping the ability to use native SQL </a:t>
            </a:r>
            <a:br>
              <a:rPr lang="en-US" sz="1400" dirty="0" smtClean="0"/>
            </a:br>
            <a:r>
              <a:rPr lang="en-US" sz="1400" dirty="0" smtClean="0"/>
              <a:t>when necessary</a:t>
            </a:r>
          </a:p>
          <a:p>
            <a:pPr marL="84138" lvl="1" indent="-195263"/>
            <a:endParaRPr lang="en-US" sz="1600" dirty="0" smtClean="0"/>
          </a:p>
          <a:p>
            <a:pPr marL="84138" lvl="1" indent="-195263"/>
            <a:r>
              <a:rPr lang="en-US" sz="1600" dirty="0" smtClean="0"/>
              <a:t>Benefits</a:t>
            </a:r>
            <a:endParaRPr lang="en-US" sz="2000" dirty="0" smtClean="0"/>
          </a:p>
          <a:p>
            <a:pPr marL="441326" lvl="2"/>
            <a:r>
              <a:rPr lang="en-US" sz="1400" dirty="0" smtClean="0"/>
              <a:t>Federate different database vendors, OLTP and DWH, SAP BW, SAS, flat files</a:t>
            </a:r>
          </a:p>
          <a:p>
            <a:pPr marL="441326" lvl="2"/>
            <a:r>
              <a:rPr lang="en-US" sz="1400" dirty="0" smtClean="0"/>
              <a:t>Lower TCO for integration projects (no complex ETL to put in place)</a:t>
            </a:r>
          </a:p>
          <a:p>
            <a:pPr marL="441326" lvl="2"/>
            <a:r>
              <a:rPr lang="en-US" sz="1400" dirty="0" smtClean="0"/>
              <a:t>May in some cases, remove the need for a consolidated DWH </a:t>
            </a:r>
          </a:p>
          <a:p>
            <a:pPr marL="441326" lvl="2"/>
            <a:endParaRPr lang="en-US" dirty="0" smtClean="0"/>
          </a:p>
          <a:p>
            <a:pPr marL="84138" lvl="1" indent="-195263">
              <a:buNone/>
            </a:pPr>
            <a:endParaRPr lang="en-US" dirty="0" smtClean="0"/>
          </a:p>
          <a:p>
            <a:pPr marL="0" indent="0" eaLnBrk="1" hangingPunct="1"/>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SAP BusinessObjects 4.0 Connectivity for SAP Landscape </a:t>
            </a:r>
            <a:br>
              <a:rPr lang="en-US" sz="1800" dirty="0" smtClean="0"/>
            </a:br>
            <a:r>
              <a:rPr lang="en-US" sz="1600" dirty="0" smtClean="0"/>
              <a:t>Direct Access via BICS or Multi Source Universe</a:t>
            </a:r>
            <a:endParaRPr lang="en-US" sz="1800" dirty="0">
              <a:solidFill>
                <a:schemeClr val="bg1"/>
              </a:solidFill>
            </a:endParaRPr>
          </a:p>
        </p:txBody>
      </p:sp>
      <p:sp>
        <p:nvSpPr>
          <p:cNvPr id="18" name="Text Placeholder 5"/>
          <p:cNvSpPr>
            <a:spLocks noGrp="1"/>
          </p:cNvSpPr>
          <p:nvPr>
            <p:ph type="body" sz="quarter" idx="4294967295"/>
          </p:nvPr>
        </p:nvSpPr>
        <p:spPr bwMode="auto">
          <a:xfrm>
            <a:off x="457204" y="1915752"/>
            <a:ext cx="4040189" cy="4489579"/>
          </a:xfrm>
          <a:prstGeom prst="rect">
            <a:avLst/>
          </a:prstGeom>
          <a:solidFill>
            <a:schemeClr val="tx2">
              <a:lumMod val="20000"/>
              <a:lumOff val="80000"/>
              <a:alpha val="85000"/>
            </a:schemeClr>
          </a:solidFill>
          <a:ln w="19050">
            <a:solidFill>
              <a:sysClr val="window" lastClr="FFFFFF"/>
            </a:solidFill>
          </a:ln>
          <a:effectLst/>
        </p:spPr>
        <p:txBody>
          <a:bodyPr>
            <a:normAutofit lnSpcReduction="10000"/>
          </a:bodyPr>
          <a:lstStyle/>
          <a:p>
            <a:pPr marL="274320" marR="0" lvl="2" fontAlgn="auto">
              <a:lnSpc>
                <a:spcPct val="100000"/>
              </a:lnSpc>
              <a:spcBef>
                <a:spcPts val="400"/>
              </a:spcBef>
              <a:spcAft>
                <a:spcPts val="0"/>
              </a:spcAft>
              <a:buClr>
                <a:srgbClr val="00B050"/>
              </a:buClr>
              <a:buFont typeface="Wingdings" pitchFamily="2" charset="2"/>
              <a:buChar char=""/>
              <a:tabLst/>
              <a:defRPr/>
            </a:pPr>
            <a:r>
              <a:rPr lang="en-US" sz="1400" noProof="1" smtClean="0"/>
              <a:t>Re-uses your existing BEx Queries</a:t>
            </a:r>
          </a:p>
          <a:p>
            <a:pPr marL="274320" marR="0" lvl="2" fontAlgn="auto">
              <a:lnSpc>
                <a:spcPct val="100000"/>
              </a:lnSpc>
              <a:spcBef>
                <a:spcPts val="400"/>
              </a:spcBef>
              <a:spcAft>
                <a:spcPts val="0"/>
              </a:spcAft>
              <a:buClr>
                <a:srgbClr val="00B050"/>
              </a:buClr>
              <a:buFont typeface="Wingdings" pitchFamily="2" charset="2"/>
              <a:buChar char=""/>
              <a:tabLst/>
              <a:defRPr/>
            </a:pPr>
            <a:r>
              <a:rPr lang="en-US" sz="1400" noProof="1" smtClean="0"/>
              <a:t>Connectivity is shared across all BI client tools</a:t>
            </a:r>
          </a:p>
          <a:p>
            <a:pPr marL="274320" marR="0" lvl="2" fontAlgn="auto">
              <a:lnSpc>
                <a:spcPct val="100000"/>
              </a:lnSpc>
              <a:spcBef>
                <a:spcPts val="400"/>
              </a:spcBef>
              <a:spcAft>
                <a:spcPts val="0"/>
              </a:spcAft>
              <a:buClr>
                <a:srgbClr val="00B050"/>
              </a:buClr>
              <a:buFont typeface="Wingdings" pitchFamily="2" charset="2"/>
              <a:buChar char=""/>
              <a:tabLst/>
              <a:defRPr/>
            </a:pPr>
            <a:r>
              <a:rPr lang="en-US" sz="1400" noProof="1" smtClean="0"/>
              <a:t>Provides hierarchical meta-data</a:t>
            </a:r>
          </a:p>
          <a:p>
            <a:pPr marL="274320" marR="0" lvl="2" fontAlgn="auto">
              <a:lnSpc>
                <a:spcPct val="100000"/>
              </a:lnSpc>
              <a:spcBef>
                <a:spcPts val="400"/>
              </a:spcBef>
              <a:spcAft>
                <a:spcPts val="0"/>
              </a:spcAft>
              <a:buClr>
                <a:srgbClr val="00B050"/>
              </a:buClr>
              <a:buFont typeface="Wingdings" pitchFamily="2" charset="2"/>
              <a:buChar char=""/>
              <a:tabLst/>
              <a:defRPr/>
            </a:pPr>
            <a:r>
              <a:rPr lang="en-US" sz="1400" noProof="1" smtClean="0"/>
              <a:t>One Connection can point to multiple BEx Queries ( ≠ Multi-Source)</a:t>
            </a:r>
          </a:p>
          <a:p>
            <a:pPr marL="274320" marR="0" lvl="2" fontAlgn="auto">
              <a:lnSpc>
                <a:spcPct val="100000"/>
              </a:lnSpc>
              <a:spcBef>
                <a:spcPts val="400"/>
              </a:spcBef>
              <a:spcAft>
                <a:spcPts val="0"/>
              </a:spcAft>
              <a:buClr>
                <a:srgbClr val="00B050"/>
              </a:buClr>
              <a:buFont typeface="Wingdings" pitchFamily="2" charset="2"/>
              <a:buChar char=""/>
              <a:tabLst/>
              <a:defRPr/>
            </a:pPr>
            <a:r>
              <a:rPr lang="en-US" sz="1400" noProof="1" smtClean="0"/>
              <a:t>Allows to connect to SAP ERP via Transient Provider (ECC 6 EhP05)</a:t>
            </a:r>
          </a:p>
          <a:p>
            <a:pPr marL="274320" marR="0" lvl="2" fontAlgn="auto">
              <a:lnSpc>
                <a:spcPct val="100000"/>
              </a:lnSpc>
              <a:spcBef>
                <a:spcPts val="400"/>
              </a:spcBef>
              <a:spcAft>
                <a:spcPts val="0"/>
              </a:spcAft>
              <a:buClr>
                <a:srgbClr val="00B050"/>
              </a:buClr>
              <a:buFont typeface="Wingdings" pitchFamily="2" charset="2"/>
              <a:buChar char=""/>
              <a:tabLst/>
              <a:defRPr/>
            </a:pPr>
            <a:r>
              <a:rPr lang="en-US" sz="1400" noProof="1" smtClean="0"/>
              <a:t>Support for BEx Query elements, such as structures, variables, restricted and calculated keyfigures</a:t>
            </a:r>
          </a:p>
          <a:p>
            <a:pPr marL="274320" lvl="2">
              <a:spcBef>
                <a:spcPts val="400"/>
              </a:spcBef>
              <a:buClr>
                <a:srgbClr val="C00000"/>
              </a:buClr>
              <a:buFont typeface="Wingdings" pitchFamily="2" charset="2"/>
              <a:buChar char=""/>
              <a:defRPr/>
            </a:pPr>
            <a:r>
              <a:rPr lang="en-US" sz="1400" noProof="1" smtClean="0"/>
              <a:t>No Customization of objects possible</a:t>
            </a:r>
          </a:p>
          <a:p>
            <a:pPr marL="274320" lvl="2">
              <a:spcBef>
                <a:spcPts val="400"/>
              </a:spcBef>
              <a:buClr>
                <a:srgbClr val="C00000"/>
              </a:buClr>
              <a:buFont typeface="Wingdings" pitchFamily="2" charset="2"/>
              <a:buChar char=""/>
              <a:defRPr/>
            </a:pPr>
            <a:r>
              <a:rPr lang="en-US" sz="1400" noProof="1" smtClean="0"/>
              <a:t>No option to create your own objects outside the BEx Query</a:t>
            </a:r>
          </a:p>
          <a:p>
            <a:pPr marL="274320" lvl="2">
              <a:spcBef>
                <a:spcPts val="400"/>
              </a:spcBef>
              <a:buClr>
                <a:srgbClr val="C00000"/>
              </a:buClr>
              <a:buFont typeface="Wingdings" pitchFamily="2" charset="2"/>
              <a:buChar char=""/>
              <a:defRPr/>
            </a:pPr>
            <a:r>
              <a:rPr lang="en-US" sz="1400" noProof="1" smtClean="0"/>
              <a:t>No connection limits possible (for example, timeout after 5 min)</a:t>
            </a:r>
          </a:p>
          <a:p>
            <a:pPr marL="274320" lvl="2">
              <a:spcBef>
                <a:spcPts val="400"/>
              </a:spcBef>
              <a:buClr>
                <a:srgbClr val="C00000"/>
              </a:buClr>
              <a:buFont typeface="Wingdings" pitchFamily="2" charset="2"/>
              <a:buChar char=""/>
              <a:defRPr/>
            </a:pPr>
            <a:r>
              <a:rPr lang="en-US" sz="1400" noProof="1" smtClean="0"/>
              <a:t>No Manual input for prompting based on SAP Variables</a:t>
            </a:r>
          </a:p>
          <a:p>
            <a:pPr marL="274320" lvl="2">
              <a:spcBef>
                <a:spcPts val="400"/>
              </a:spcBef>
              <a:buClr>
                <a:srgbClr val="C00000"/>
              </a:buClr>
              <a:buFont typeface="Wingdings" pitchFamily="2" charset="2"/>
              <a:buChar char=""/>
              <a:defRPr/>
            </a:pPr>
            <a:r>
              <a:rPr lang="en-US" sz="1400" noProof="1" smtClean="0"/>
              <a:t>All prompts based on variables are configured with “delegated search”</a:t>
            </a:r>
          </a:p>
          <a:p>
            <a:pPr marL="274320" marR="0" lvl="2" fontAlgn="auto">
              <a:lnSpc>
                <a:spcPct val="100000"/>
              </a:lnSpc>
              <a:spcBef>
                <a:spcPts val="400"/>
              </a:spcBef>
              <a:spcAft>
                <a:spcPts val="0"/>
              </a:spcAft>
              <a:buClr>
                <a:srgbClr val="00B050"/>
              </a:buClr>
              <a:buFont typeface="Wingdings" pitchFamily="2" charset="2"/>
              <a:buChar char=""/>
              <a:tabLst/>
              <a:defRPr/>
            </a:pPr>
            <a:endParaRPr lang="en-US" sz="1400" noProof="1"/>
          </a:p>
        </p:txBody>
      </p:sp>
      <p:sp>
        <p:nvSpPr>
          <p:cNvPr id="19" name="Text Placeholder 6"/>
          <p:cNvSpPr>
            <a:spLocks noGrp="1"/>
          </p:cNvSpPr>
          <p:nvPr>
            <p:ph type="body" sz="quarter" idx="4294967295"/>
          </p:nvPr>
        </p:nvSpPr>
        <p:spPr bwMode="auto">
          <a:xfrm>
            <a:off x="4646614" y="1915752"/>
            <a:ext cx="4040189" cy="4489579"/>
          </a:xfrm>
          <a:prstGeom prst="rect">
            <a:avLst/>
          </a:prstGeom>
          <a:solidFill>
            <a:schemeClr val="tx2">
              <a:lumMod val="20000"/>
              <a:lumOff val="80000"/>
              <a:alpha val="85000"/>
            </a:schemeClr>
          </a:solidFill>
          <a:ln w="19050">
            <a:solidFill>
              <a:sysClr val="window" lastClr="FFFFFF"/>
            </a:solidFill>
          </a:ln>
          <a:effectLst/>
        </p:spPr>
        <p:txBody>
          <a:bodyPr>
            <a:normAutofit/>
          </a:bodyPr>
          <a:lstStyle/>
          <a:p>
            <a:pPr marL="274320" lvl="2">
              <a:spcBef>
                <a:spcPts val="400"/>
              </a:spcBef>
              <a:buClr>
                <a:srgbClr val="00B050"/>
              </a:buClr>
              <a:buFont typeface="Wingdings" pitchFamily="2" charset="2"/>
              <a:buChar char=""/>
              <a:defRPr/>
            </a:pPr>
            <a:r>
              <a:rPr lang="en-US" sz="1200" noProof="1" smtClean="0"/>
              <a:t>Direct link to Infoprovider level</a:t>
            </a:r>
          </a:p>
          <a:p>
            <a:pPr marL="274320" lvl="2">
              <a:spcBef>
                <a:spcPts val="400"/>
              </a:spcBef>
              <a:buClr>
                <a:srgbClr val="00B050"/>
              </a:buClr>
              <a:buFont typeface="Wingdings" pitchFamily="2" charset="2"/>
              <a:buChar char=""/>
              <a:defRPr/>
            </a:pPr>
            <a:r>
              <a:rPr lang="en-US" sz="1200" noProof="1" smtClean="0"/>
              <a:t>Allows to combine multiple source in a single connection</a:t>
            </a:r>
          </a:p>
          <a:p>
            <a:pPr marL="274320" lvl="2">
              <a:spcBef>
                <a:spcPts val="400"/>
              </a:spcBef>
              <a:buClr>
                <a:srgbClr val="00B050"/>
              </a:buClr>
              <a:buFont typeface="Wingdings" pitchFamily="2" charset="2"/>
              <a:buChar char=""/>
              <a:defRPr/>
            </a:pPr>
            <a:r>
              <a:rPr lang="en-US" sz="1200" noProof="1" smtClean="0"/>
              <a:t>Allows you to customize the objects</a:t>
            </a:r>
          </a:p>
          <a:p>
            <a:pPr marL="274320" lvl="2">
              <a:spcBef>
                <a:spcPts val="400"/>
              </a:spcBef>
              <a:buClr>
                <a:srgbClr val="00B050"/>
              </a:buClr>
              <a:buFont typeface="Wingdings" pitchFamily="2" charset="2"/>
              <a:buChar char=""/>
              <a:defRPr/>
            </a:pPr>
            <a:r>
              <a:rPr lang="en-US" sz="1200" noProof="1" smtClean="0"/>
              <a:t>Allows you to create your own objects and calculations</a:t>
            </a:r>
          </a:p>
          <a:p>
            <a:pPr marL="274320" lvl="2">
              <a:spcBef>
                <a:spcPts val="400"/>
              </a:spcBef>
              <a:buClr>
                <a:srgbClr val="C00000"/>
              </a:buClr>
              <a:buFont typeface="Wingdings" pitchFamily="2" charset="2"/>
              <a:buChar char=""/>
              <a:defRPr/>
            </a:pPr>
            <a:r>
              <a:rPr lang="en-US" sz="1200" noProof="1" smtClean="0"/>
              <a:t>No support for external BW hierarchies</a:t>
            </a:r>
          </a:p>
          <a:p>
            <a:pPr marL="274320" lvl="2">
              <a:spcBef>
                <a:spcPts val="400"/>
              </a:spcBef>
              <a:buClr>
                <a:srgbClr val="C00000"/>
              </a:buClr>
              <a:buFont typeface="Wingdings" pitchFamily="2" charset="2"/>
              <a:buChar char=""/>
              <a:defRPr/>
            </a:pPr>
            <a:r>
              <a:rPr lang="en-US" sz="1200" noProof="1" smtClean="0"/>
              <a:t>No support for restricted keyfigures</a:t>
            </a:r>
          </a:p>
          <a:p>
            <a:pPr marL="274320" lvl="2">
              <a:spcBef>
                <a:spcPts val="400"/>
              </a:spcBef>
              <a:buClr>
                <a:srgbClr val="C00000"/>
              </a:buClr>
              <a:buFont typeface="Wingdings" pitchFamily="2" charset="2"/>
              <a:buChar char=""/>
              <a:defRPr/>
            </a:pPr>
            <a:r>
              <a:rPr lang="en-US" sz="1200" noProof="1" smtClean="0"/>
              <a:t>No support for calculated keyfigures</a:t>
            </a:r>
          </a:p>
          <a:p>
            <a:pPr marL="274320" lvl="2">
              <a:spcBef>
                <a:spcPts val="400"/>
              </a:spcBef>
              <a:buClr>
                <a:srgbClr val="C00000"/>
              </a:buClr>
              <a:buFont typeface="Wingdings" pitchFamily="2" charset="2"/>
              <a:buChar char=""/>
              <a:defRPr/>
            </a:pPr>
            <a:r>
              <a:rPr lang="en-US" sz="1200" noProof="1" smtClean="0"/>
              <a:t>No support for SAP variables</a:t>
            </a:r>
          </a:p>
          <a:p>
            <a:pPr marL="274320" lvl="2">
              <a:spcBef>
                <a:spcPts val="400"/>
              </a:spcBef>
              <a:buClr>
                <a:srgbClr val="C00000"/>
              </a:buClr>
              <a:buFont typeface="Wingdings" pitchFamily="2" charset="2"/>
              <a:buChar char=""/>
              <a:defRPr/>
            </a:pPr>
            <a:r>
              <a:rPr lang="en-US" sz="1200" noProof="1" smtClean="0"/>
              <a:t>No support for structures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1">
              <a:ln>
                <a:noFill/>
              </a:ln>
              <a:solidFill>
                <a:sysClr val="windowText" lastClr="000000"/>
              </a:solidFill>
              <a:effectLst/>
              <a:uLnTx/>
              <a:uFillTx/>
            </a:endParaRPr>
          </a:p>
        </p:txBody>
      </p:sp>
      <p:sp>
        <p:nvSpPr>
          <p:cNvPr id="20" name="Text Placeholder 2"/>
          <p:cNvSpPr>
            <a:spLocks noGrp="1"/>
          </p:cNvSpPr>
          <p:nvPr>
            <p:ph type="body" idx="4294967295"/>
          </p:nvPr>
        </p:nvSpPr>
        <p:spPr bwMode="auto">
          <a:xfrm>
            <a:off x="457201" y="1531475"/>
            <a:ext cx="4040188" cy="360000"/>
          </a:xfrm>
          <a:prstGeom prst="rect">
            <a:avLst/>
          </a:prstGeom>
          <a:solidFill>
            <a:schemeClr val="accent3"/>
          </a:solidFill>
          <a:ln w="19050" cap="flat" cmpd="sng" algn="ctr">
            <a:solidFill>
              <a:sysClr val="window" lastClr="FFFFFF"/>
            </a:solidFill>
            <a:prstDash val="solid"/>
          </a:ln>
          <a:effectLst>
            <a:outerShdw blurRad="101600" algn="ctr" rotWithShape="0">
              <a:prstClr val="black">
                <a:alpha val="50000"/>
              </a:prstClr>
            </a:outerShdw>
          </a:effectLst>
        </p:spPr>
        <p:txBody>
          <a:bodyPr rtlCol="0"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1" u="none" strike="noStrike" kern="0" cap="none" spc="0" normalizeH="0" baseline="0" noProof="1" smtClean="0">
                <a:ln>
                  <a:noFill/>
                </a:ln>
                <a:solidFill>
                  <a:schemeClr val="bg1"/>
                </a:solidFill>
                <a:effectLst/>
                <a:uLnTx/>
                <a:uFillTx/>
                <a:latin typeface="Calibri"/>
                <a:ea typeface="+mn-ea"/>
                <a:cs typeface="+mn-cs"/>
              </a:rPr>
              <a:t>Direct BICS Connection</a:t>
            </a:r>
          </a:p>
        </p:txBody>
      </p:sp>
      <p:sp>
        <p:nvSpPr>
          <p:cNvPr id="21" name="Text Placeholder 3"/>
          <p:cNvSpPr>
            <a:spLocks noGrp="1"/>
          </p:cNvSpPr>
          <p:nvPr>
            <p:ph type="body" sz="quarter" idx="4294967295"/>
          </p:nvPr>
        </p:nvSpPr>
        <p:spPr bwMode="auto">
          <a:xfrm>
            <a:off x="4645028" y="1531475"/>
            <a:ext cx="4041775" cy="360000"/>
          </a:xfrm>
          <a:prstGeom prst="rect">
            <a:avLst/>
          </a:prstGeom>
          <a:solidFill>
            <a:schemeClr val="accent3"/>
          </a:solidFill>
          <a:ln w="19050" cap="flat" cmpd="sng" algn="ctr">
            <a:solidFill>
              <a:sysClr val="window" lastClr="FFFFFF"/>
            </a:solidFill>
            <a:prstDash val="solid"/>
          </a:ln>
          <a:effectLst>
            <a:outerShdw blurRad="101600" algn="ctr" rotWithShape="0">
              <a:prstClr val="black">
                <a:alpha val="50000"/>
              </a:prstClr>
            </a:outerShdw>
          </a:effectLst>
        </p:spPr>
        <p:txBody>
          <a:bodyPr rtlCol="0" anchor="ctr">
            <a:normAutofit/>
          </a:bodyPr>
          <a:lstStyle/>
          <a:p>
            <a:pPr>
              <a:spcBef>
                <a:spcPts val="0"/>
              </a:spcBef>
              <a:buClrTx/>
              <a:buSzTx/>
              <a:buNone/>
            </a:pPr>
            <a:r>
              <a:rPr lang="en-US" i="1" kern="0" noProof="1" smtClean="0">
                <a:solidFill>
                  <a:schemeClr val="bg1"/>
                </a:solidFill>
                <a:latin typeface="Calibri"/>
              </a:rPr>
              <a:t>Multi-Source Universe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800" dirty="0" smtClean="0">
                <a:solidFill>
                  <a:srgbClr val="666666"/>
                </a:solidFill>
              </a:rPr>
              <a:t>SAP BusinessObjects 4.0 Connectivity for SAP Landscape</a:t>
            </a:r>
            <a:endParaRPr lang="en-US" sz="1400" dirty="0"/>
          </a:p>
        </p:txBody>
      </p:sp>
      <p:grpSp>
        <p:nvGrpSpPr>
          <p:cNvPr id="126" name="Group 125"/>
          <p:cNvGrpSpPr>
            <a:grpSpLocks noChangeAspect="1"/>
          </p:cNvGrpSpPr>
          <p:nvPr/>
        </p:nvGrpSpPr>
        <p:grpSpPr>
          <a:xfrm>
            <a:off x="241008" y="1297630"/>
            <a:ext cx="8559052" cy="5190227"/>
            <a:chOff x="134471" y="1066801"/>
            <a:chExt cx="9009529" cy="5463396"/>
          </a:xfrm>
        </p:grpSpPr>
        <p:sp>
          <p:nvSpPr>
            <p:cNvPr id="269" name="Rounded Rectangle 268"/>
            <p:cNvSpPr>
              <a:spLocks noChangeAspect="1"/>
            </p:cNvSpPr>
            <p:nvPr/>
          </p:nvSpPr>
          <p:spPr bwMode="gray">
            <a:xfrm>
              <a:off x="134471" y="1066801"/>
              <a:ext cx="9009529" cy="5463396"/>
            </a:xfrm>
            <a:prstGeom prst="roundRect">
              <a:avLst/>
            </a:prstGeom>
            <a:gradFill flip="none" rotWithShape="1">
              <a:gsLst>
                <a:gs pos="0">
                  <a:schemeClr val="bg1">
                    <a:lumMod val="85000"/>
                  </a:schemeClr>
                </a:gs>
                <a:gs pos="25000">
                  <a:schemeClr val="bg1">
                    <a:lumMod val="75000"/>
                  </a:schemeClr>
                </a:gs>
                <a:gs pos="75000">
                  <a:schemeClr val="bg1">
                    <a:lumMod val="65000"/>
                  </a:schemeClr>
                </a:gs>
                <a:gs pos="100000">
                  <a:schemeClr val="bg1">
                    <a:lumMod val="50000"/>
                  </a:schemeClr>
                </a:gs>
              </a:gsLst>
              <a:lin ang="2700000" scaled="1"/>
              <a:tileRect/>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50" name="Rounded Rectangle 149"/>
            <p:cNvSpPr/>
            <p:nvPr/>
          </p:nvSpPr>
          <p:spPr bwMode="gray">
            <a:xfrm>
              <a:off x="526210" y="2743201"/>
              <a:ext cx="8255481" cy="788893"/>
            </a:xfrm>
            <a:prstGeom prst="roundRect">
              <a:avLst/>
            </a:prstGeom>
            <a:solidFill>
              <a:srgbClr val="557630">
                <a:alpha val="75000"/>
              </a:srgbClr>
            </a:solidFill>
            <a:ln w="6350" algn="ctr">
              <a:noFill/>
              <a:miter lim="800000"/>
              <a:headEnd/>
              <a:tailEnd/>
            </a:ln>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r>
                <a:rPr kumimoji="0" lang="en-US" sz="700" b="1" i="1" u="none" strike="noStrike" kern="0" cap="none" spc="0" normalizeH="0" baseline="0" noProof="0" dirty="0" smtClean="0">
                  <a:ln>
                    <a:noFill/>
                  </a:ln>
                  <a:effectLst/>
                  <a:uLnTx/>
                  <a:uFillTx/>
                  <a:ea typeface="Arial Unicode MS" pitchFamily="34" charset="-128"/>
                  <a:cs typeface="Arial Unicode MS" pitchFamily="34" charset="-128"/>
                </a:rPr>
                <a:t>Semantic Layer </a:t>
              </a:r>
            </a:p>
          </p:txBody>
        </p:sp>
        <p:sp>
          <p:nvSpPr>
            <p:cNvPr id="255" name="Rounded Rectangle 254"/>
            <p:cNvSpPr/>
            <p:nvPr/>
          </p:nvSpPr>
          <p:spPr bwMode="gray">
            <a:xfrm>
              <a:off x="7664449" y="1658612"/>
              <a:ext cx="547803" cy="207010"/>
            </a:xfrm>
            <a:prstGeom prst="roundRect">
              <a:avLst/>
            </a:prstGeom>
            <a:solidFill>
              <a:srgbClr val="FFC000"/>
            </a:solid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96" name="Rounded Rectangle 195"/>
            <p:cNvSpPr/>
            <p:nvPr/>
          </p:nvSpPr>
          <p:spPr bwMode="gray">
            <a:xfrm>
              <a:off x="3371850" y="1595112"/>
              <a:ext cx="476250" cy="168910"/>
            </a:xfrm>
            <a:prstGeom prst="roundRect">
              <a:avLst/>
            </a:prstGeom>
            <a:solidFill>
              <a:srgbClr val="FFC000"/>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92" name="Rounded Rectangle 191"/>
            <p:cNvSpPr/>
            <p:nvPr/>
          </p:nvSpPr>
          <p:spPr bwMode="gray">
            <a:xfrm>
              <a:off x="835009" y="1601462"/>
              <a:ext cx="739791" cy="219710"/>
            </a:xfrm>
            <a:prstGeom prst="roundRect">
              <a:avLst/>
            </a:prstGeom>
            <a:solidFill>
              <a:srgbClr val="FFC000"/>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4" name="Rounded Rectangle 13"/>
            <p:cNvSpPr/>
            <p:nvPr/>
          </p:nvSpPr>
          <p:spPr bwMode="gray">
            <a:xfrm>
              <a:off x="750496" y="5274602"/>
              <a:ext cx="7194431" cy="228600"/>
            </a:xfrm>
            <a:prstGeom prst="roundRect">
              <a:avLst/>
            </a:prstGeom>
            <a:solidFill>
              <a:srgbClr val="BAB08B"/>
            </a:solidFill>
            <a:ln w="3175" algn="ctr">
              <a:noFill/>
              <a:miter lim="800000"/>
              <a:headEnd/>
              <a:tailEnd/>
            </a:ln>
            <a:effectLst>
              <a:outerShdw blurRad="50800" dist="38100" dir="16200000"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effectLst/>
                  <a:uLnTx/>
                  <a:uFillTx/>
                  <a:ea typeface="Arial Unicode MS" pitchFamily="34" charset="-128"/>
                  <a:cs typeface="Arial Unicode MS" pitchFamily="34" charset="-128"/>
                </a:rPr>
                <a:t>Data Services / Sybase Replication Server</a:t>
              </a:r>
            </a:p>
          </p:txBody>
        </p:sp>
        <p:sp>
          <p:nvSpPr>
            <p:cNvPr id="23" name="Rounded Rectangle 22"/>
            <p:cNvSpPr/>
            <p:nvPr/>
          </p:nvSpPr>
          <p:spPr bwMode="gray">
            <a:xfrm>
              <a:off x="2096854" y="2940424"/>
              <a:ext cx="2743200" cy="466164"/>
            </a:xfrm>
            <a:prstGeom prst="roundRect">
              <a:avLst/>
            </a:prstGeom>
            <a:solidFill>
              <a:schemeClr val="tx2">
                <a:lumMod val="60000"/>
                <a:lumOff val="40000"/>
              </a:schemeClr>
            </a:solid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Universe Based Access</a:t>
              </a:r>
            </a:p>
          </p:txBody>
        </p:sp>
        <p:sp>
          <p:nvSpPr>
            <p:cNvPr id="74" name="Rounded Rectangle 73"/>
            <p:cNvSpPr/>
            <p:nvPr/>
          </p:nvSpPr>
          <p:spPr bwMode="gray">
            <a:xfrm>
              <a:off x="517509" y="1595112"/>
              <a:ext cx="1097280" cy="274320"/>
            </a:xfrm>
            <a:prstGeom prst="roundRect">
              <a:avLst/>
            </a:prstGeom>
            <a:solidFill>
              <a:srgbClr val="FFC000"/>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effectLst/>
                  <a:uLnTx/>
                  <a:uFillTx/>
                  <a:ea typeface="Arial Unicode MS" pitchFamily="34" charset="-128"/>
                  <a:cs typeface="Arial Unicode MS" pitchFamily="34" charset="-128"/>
                </a:rPr>
                <a:t>Crystal Reports 2011</a:t>
              </a:r>
            </a:p>
          </p:txBody>
        </p:sp>
        <p:sp>
          <p:nvSpPr>
            <p:cNvPr id="75" name="Rounded Rectangle 74"/>
            <p:cNvSpPr/>
            <p:nvPr/>
          </p:nvSpPr>
          <p:spPr bwMode="gray">
            <a:xfrm>
              <a:off x="1704933" y="1595112"/>
              <a:ext cx="1097280" cy="274320"/>
            </a:xfrm>
            <a:prstGeom prst="roundRect">
              <a:avLst/>
            </a:prstGeom>
            <a:solidFill>
              <a:srgbClr val="FFC000"/>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effectLst/>
                  <a:uLnTx/>
                  <a:uFillTx/>
                  <a:ea typeface="Arial Unicode MS" pitchFamily="34" charset="-128"/>
                  <a:cs typeface="Arial Unicode MS" pitchFamily="34" charset="-128"/>
                </a:rPr>
                <a:t>Crystal Reports  for</a:t>
              </a:r>
              <a:r>
                <a:rPr kumimoji="0" lang="en-US" sz="700" b="1" i="0" u="none" strike="noStrike" kern="0" cap="none" spc="0" normalizeH="0" noProof="0" dirty="0" smtClean="0">
                  <a:ln>
                    <a:noFill/>
                  </a:ln>
                  <a:effectLst/>
                  <a:uLnTx/>
                  <a:uFillTx/>
                  <a:ea typeface="Arial Unicode MS" pitchFamily="34" charset="-128"/>
                  <a:cs typeface="Arial Unicode MS" pitchFamily="34" charset="-128"/>
                </a:rPr>
                <a:t> Enterprise</a:t>
              </a:r>
              <a:endParaRPr kumimoji="0" lang="en-US" sz="700"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6" name="Rounded Rectangle 75"/>
            <p:cNvSpPr/>
            <p:nvPr/>
          </p:nvSpPr>
          <p:spPr bwMode="gray">
            <a:xfrm>
              <a:off x="2855713" y="1595112"/>
              <a:ext cx="1097280" cy="274320"/>
            </a:xfrm>
            <a:prstGeom prst="roundRect">
              <a:avLst/>
            </a:prstGeom>
            <a:solidFill>
              <a:srgbClr val="FFC000"/>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effectLst/>
                  <a:uLnTx/>
                  <a:uFillTx/>
                  <a:ea typeface="Arial Unicode MS" pitchFamily="34" charset="-128"/>
                  <a:cs typeface="Arial Unicode MS" pitchFamily="34" charset="-128"/>
                </a:rPr>
                <a:t>Web Intelligence</a:t>
              </a:r>
            </a:p>
          </p:txBody>
        </p:sp>
        <p:sp>
          <p:nvSpPr>
            <p:cNvPr id="77" name="Rounded Rectangle 76"/>
            <p:cNvSpPr/>
            <p:nvPr/>
          </p:nvSpPr>
          <p:spPr bwMode="gray">
            <a:xfrm>
              <a:off x="4029211" y="1595112"/>
              <a:ext cx="1097280" cy="274320"/>
            </a:xfrm>
            <a:prstGeom prst="roundRect">
              <a:avLst/>
            </a:prstGeom>
            <a:solidFill>
              <a:srgbClr val="FFC000"/>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effectLst/>
                  <a:uLnTx/>
                  <a:uFillTx/>
                  <a:ea typeface="Arial Unicode MS" pitchFamily="34" charset="-128"/>
                  <a:cs typeface="Arial Unicode MS" pitchFamily="34" charset="-128"/>
                </a:rPr>
                <a:t>Dashboards</a:t>
              </a:r>
              <a:br>
                <a:rPr kumimoji="0" lang="en-US" sz="700" b="1" i="0" u="none" strike="noStrike" kern="0" cap="none" spc="0" normalizeH="0" baseline="0" noProof="0" dirty="0" smtClean="0">
                  <a:ln>
                    <a:noFill/>
                  </a:ln>
                  <a:effectLst/>
                  <a:uLnTx/>
                  <a:uFillTx/>
                  <a:ea typeface="Arial Unicode MS" pitchFamily="34" charset="-128"/>
                  <a:cs typeface="Arial Unicode MS" pitchFamily="34" charset="-128"/>
                </a:rPr>
              </a:br>
              <a:r>
                <a:rPr kumimoji="0" lang="en-US" sz="700" b="1" i="0" u="none" strike="noStrike" kern="0" cap="none" spc="0" normalizeH="0" baseline="0" noProof="0" dirty="0" smtClean="0">
                  <a:ln>
                    <a:noFill/>
                  </a:ln>
                  <a:effectLst/>
                  <a:uLnTx/>
                  <a:uFillTx/>
                  <a:ea typeface="Arial Unicode MS" pitchFamily="34" charset="-128"/>
                  <a:cs typeface="Arial Unicode MS" pitchFamily="34" charset="-128"/>
                </a:rPr>
                <a:t>(Xcelsius)</a:t>
              </a:r>
            </a:p>
          </p:txBody>
        </p:sp>
        <p:sp>
          <p:nvSpPr>
            <p:cNvPr id="78" name="Rounded Rectangle 77"/>
            <p:cNvSpPr/>
            <p:nvPr/>
          </p:nvSpPr>
          <p:spPr bwMode="gray">
            <a:xfrm>
              <a:off x="5193917" y="1595112"/>
              <a:ext cx="1097280" cy="274320"/>
            </a:xfrm>
            <a:prstGeom prst="roundRect">
              <a:avLst/>
            </a:prstGeom>
            <a:solidFill>
              <a:srgbClr val="FFC000"/>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effectLst/>
                  <a:uLnTx/>
                  <a:uFillTx/>
                  <a:ea typeface="Arial Unicode MS" pitchFamily="34" charset="-128"/>
                  <a:cs typeface="Arial Unicode MS" pitchFamily="34" charset="-128"/>
                </a:rPr>
                <a:t>Analysis Office</a:t>
              </a:r>
            </a:p>
          </p:txBody>
        </p:sp>
        <p:sp>
          <p:nvSpPr>
            <p:cNvPr id="79" name="Rounded Rectangle 78"/>
            <p:cNvSpPr/>
            <p:nvPr/>
          </p:nvSpPr>
          <p:spPr bwMode="gray">
            <a:xfrm>
              <a:off x="6411376" y="1595112"/>
              <a:ext cx="1097280" cy="274320"/>
            </a:xfrm>
            <a:prstGeom prst="roundRect">
              <a:avLst/>
            </a:prstGeom>
            <a:solidFill>
              <a:srgbClr val="FFC000"/>
            </a:solidFill>
            <a:ln w="3175" algn="ctr">
              <a:solidFill>
                <a:schemeClr val="bg1">
                  <a:lumMod val="85000"/>
                </a:schemeClr>
              </a:solidFill>
              <a:miter lim="800000"/>
              <a:headEnd/>
              <a:tailEnd/>
            </a:ln>
            <a:effectLst/>
          </p:spPr>
          <p:txBody>
            <a:bodyPr lIns="90000" tIns="72000" rIns="90000" bIns="72000" rtlCol="0" anchor="ctr"/>
            <a:lstStyle/>
            <a:p>
              <a:pPr algn="ctr" fontAlgn="base">
                <a:spcBef>
                  <a:spcPct val="50000"/>
                </a:spcBef>
                <a:spcAft>
                  <a:spcPct val="0"/>
                </a:spcAft>
                <a:buClr>
                  <a:srgbClr val="F0AB00"/>
                </a:buClr>
                <a:buSzPct val="80000"/>
              </a:pPr>
              <a:r>
                <a:rPr lang="en-US" sz="700" b="1" kern="0" dirty="0" smtClean="0">
                  <a:ea typeface="Arial Unicode MS" pitchFamily="34" charset="-128"/>
                  <a:cs typeface="Arial Unicode MS" pitchFamily="34" charset="-128"/>
                </a:rPr>
                <a:t>Analysis OLAP</a:t>
              </a:r>
            </a:p>
          </p:txBody>
        </p:sp>
        <p:sp>
          <p:nvSpPr>
            <p:cNvPr id="80" name="Rounded Rectangle 79"/>
            <p:cNvSpPr/>
            <p:nvPr/>
          </p:nvSpPr>
          <p:spPr bwMode="gray">
            <a:xfrm>
              <a:off x="7584873" y="1595112"/>
              <a:ext cx="1097280" cy="274320"/>
            </a:xfrm>
            <a:prstGeom prst="roundRect">
              <a:avLst/>
            </a:prstGeom>
            <a:solidFill>
              <a:srgbClr val="FFC000"/>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effectLst/>
                  <a:uLnTx/>
                  <a:uFillTx/>
                  <a:ea typeface="Arial Unicode MS" pitchFamily="34" charset="-128"/>
                  <a:cs typeface="Arial Unicode MS" pitchFamily="34" charset="-128"/>
                </a:rPr>
                <a:t>BusinessObjects Explorer</a:t>
              </a:r>
            </a:p>
          </p:txBody>
        </p:sp>
        <p:sp>
          <p:nvSpPr>
            <p:cNvPr id="110" name="Rounded Rectangle 109"/>
            <p:cNvSpPr/>
            <p:nvPr/>
          </p:nvSpPr>
          <p:spPr bwMode="gray">
            <a:xfrm>
              <a:off x="526210" y="1268258"/>
              <a:ext cx="2250327" cy="292608"/>
            </a:xfrm>
            <a:prstGeom prst="roundRect">
              <a:avLst/>
            </a:prstGeom>
            <a:solidFill>
              <a:schemeClr val="accent1">
                <a:lumMod val="75000"/>
              </a:schemeClr>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Enterprise Reporting</a:t>
              </a:r>
            </a:p>
          </p:txBody>
        </p:sp>
        <p:sp>
          <p:nvSpPr>
            <p:cNvPr id="111" name="Rounded Rectangle 110"/>
            <p:cNvSpPr/>
            <p:nvPr/>
          </p:nvSpPr>
          <p:spPr bwMode="gray">
            <a:xfrm>
              <a:off x="2794612" y="1268258"/>
              <a:ext cx="1163025" cy="292608"/>
            </a:xfrm>
            <a:prstGeom prst="roundRect">
              <a:avLst/>
            </a:prstGeom>
            <a:solidFill>
              <a:schemeClr val="accent1">
                <a:lumMod val="75000"/>
              </a:schemeClr>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Self Service Reporting</a:t>
              </a:r>
            </a:p>
          </p:txBody>
        </p:sp>
        <p:sp>
          <p:nvSpPr>
            <p:cNvPr id="112" name="Rounded Rectangle 111"/>
            <p:cNvSpPr/>
            <p:nvPr/>
          </p:nvSpPr>
          <p:spPr bwMode="gray">
            <a:xfrm>
              <a:off x="4005444" y="1268258"/>
              <a:ext cx="1097280" cy="292608"/>
            </a:xfrm>
            <a:prstGeom prst="roundRect">
              <a:avLst/>
            </a:prstGeom>
            <a:solidFill>
              <a:schemeClr val="accent1">
                <a:lumMod val="75000"/>
              </a:schemeClr>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Data Visualization</a:t>
              </a:r>
            </a:p>
          </p:txBody>
        </p:sp>
        <p:sp>
          <p:nvSpPr>
            <p:cNvPr id="113" name="Rounded Rectangle 112"/>
            <p:cNvSpPr/>
            <p:nvPr/>
          </p:nvSpPr>
          <p:spPr bwMode="gray">
            <a:xfrm>
              <a:off x="5124450" y="1268258"/>
              <a:ext cx="2343150" cy="292608"/>
            </a:xfrm>
            <a:prstGeom prst="roundRect">
              <a:avLst/>
            </a:prstGeom>
            <a:solidFill>
              <a:schemeClr val="accent1">
                <a:lumMod val="75000"/>
              </a:schemeClr>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noProof="0" dirty="0" smtClean="0">
                  <a:ln>
                    <a:noFill/>
                  </a:ln>
                  <a:solidFill>
                    <a:schemeClr val="bg1"/>
                  </a:solidFill>
                  <a:effectLst/>
                  <a:uLnTx/>
                  <a:uFillTx/>
                  <a:ea typeface="Arial Unicode MS" pitchFamily="34" charset="-128"/>
                  <a:cs typeface="Arial Unicode MS" pitchFamily="34" charset="-128"/>
                </a:rPr>
                <a:t>Analysis</a:t>
              </a: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114" name="Rounded Rectangle 113"/>
            <p:cNvSpPr/>
            <p:nvPr/>
          </p:nvSpPr>
          <p:spPr bwMode="gray">
            <a:xfrm>
              <a:off x="7501784" y="1268258"/>
              <a:ext cx="1165966" cy="292608"/>
            </a:xfrm>
            <a:prstGeom prst="roundRect">
              <a:avLst/>
            </a:prstGeom>
            <a:solidFill>
              <a:schemeClr val="accent1">
                <a:lumMod val="75000"/>
              </a:schemeClr>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Search &amp; Exploration</a:t>
              </a:r>
            </a:p>
          </p:txBody>
        </p:sp>
        <p:cxnSp>
          <p:nvCxnSpPr>
            <p:cNvPr id="115" name="Elbow Connector 65"/>
            <p:cNvCxnSpPr>
              <a:stCxn id="74" idx="2"/>
              <a:endCxn id="127" idx="0"/>
            </p:cNvCxnSpPr>
            <p:nvPr/>
          </p:nvCxnSpPr>
          <p:spPr>
            <a:xfrm rot="16200000" flipH="1">
              <a:off x="664179" y="2271401"/>
              <a:ext cx="1062028" cy="258089"/>
            </a:xfrm>
            <a:prstGeom prst="bentConnector3">
              <a:avLst>
                <a:gd name="adj1" fmla="val 71947"/>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Elbow Connector 65"/>
            <p:cNvCxnSpPr>
              <a:stCxn id="75" idx="2"/>
              <a:endCxn id="23" idx="0"/>
            </p:cNvCxnSpPr>
            <p:nvPr/>
          </p:nvCxnSpPr>
          <p:spPr>
            <a:xfrm rot="16200000" flipH="1">
              <a:off x="2325517" y="1797487"/>
              <a:ext cx="1070992" cy="1214881"/>
            </a:xfrm>
            <a:prstGeom prst="bentConnector3">
              <a:avLst>
                <a:gd name="adj1" fmla="val 72600"/>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Elbow Connector 65"/>
            <p:cNvCxnSpPr>
              <a:stCxn id="76" idx="2"/>
              <a:endCxn id="23" idx="0"/>
            </p:cNvCxnSpPr>
            <p:nvPr/>
          </p:nvCxnSpPr>
          <p:spPr>
            <a:xfrm rot="16200000" flipH="1">
              <a:off x="2900907" y="2372877"/>
              <a:ext cx="1070992" cy="64101"/>
            </a:xfrm>
            <a:prstGeom prst="bentConnector3">
              <a:avLst>
                <a:gd name="adj1" fmla="val 72600"/>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Elbow Connector 65"/>
            <p:cNvCxnSpPr>
              <a:stCxn id="77" idx="2"/>
              <a:endCxn id="23" idx="0"/>
            </p:cNvCxnSpPr>
            <p:nvPr/>
          </p:nvCxnSpPr>
          <p:spPr>
            <a:xfrm rot="5400000">
              <a:off x="3487657" y="1850230"/>
              <a:ext cx="1070992" cy="1109397"/>
            </a:xfrm>
            <a:prstGeom prst="bentConnector3">
              <a:avLst>
                <a:gd name="adj1" fmla="val 73097"/>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Elbow Connector 65"/>
            <p:cNvCxnSpPr>
              <a:stCxn id="295" idx="2"/>
              <a:endCxn id="23" idx="0"/>
            </p:cNvCxnSpPr>
            <p:nvPr/>
          </p:nvCxnSpPr>
          <p:spPr>
            <a:xfrm rot="5400000">
              <a:off x="5154216" y="180213"/>
              <a:ext cx="1074450" cy="4445973"/>
            </a:xfrm>
            <a:prstGeom prst="bentConnector3">
              <a:avLst>
                <a:gd name="adj1" fmla="val 7297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bwMode="gray">
            <a:xfrm>
              <a:off x="2993367" y="1592236"/>
              <a:ext cx="421468" cy="196105"/>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69" name="Rounded Rectangle 168"/>
            <p:cNvSpPr/>
            <p:nvPr/>
          </p:nvSpPr>
          <p:spPr bwMode="gray">
            <a:xfrm>
              <a:off x="5158594" y="2940424"/>
              <a:ext cx="2743200" cy="475129"/>
            </a:xfrm>
            <a:prstGeom prst="roundRect">
              <a:avLst/>
            </a:prstGeom>
            <a:solidFill>
              <a:schemeClr val="tx2">
                <a:lumMod val="60000"/>
                <a:lumOff val="40000"/>
              </a:schemeClr>
            </a:solid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Direct Access</a:t>
              </a:r>
            </a:p>
          </p:txBody>
        </p:sp>
        <p:sp>
          <p:nvSpPr>
            <p:cNvPr id="295" name="Rounded Rectangle 294"/>
            <p:cNvSpPr/>
            <p:nvPr/>
          </p:nvSpPr>
          <p:spPr bwMode="gray">
            <a:xfrm>
              <a:off x="7616505" y="1678499"/>
              <a:ext cx="595844" cy="187475"/>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2" name="Rounded Rectangle 91"/>
            <p:cNvSpPr/>
            <p:nvPr/>
          </p:nvSpPr>
          <p:spPr bwMode="gray">
            <a:xfrm>
              <a:off x="6866638" y="3127048"/>
              <a:ext cx="589822" cy="228600"/>
            </a:xfrm>
            <a:prstGeom prst="roundRect">
              <a:avLst/>
            </a:prstGeom>
            <a:solidFill>
              <a:schemeClr val="tx2">
                <a:lumMod val="75000"/>
              </a:schemeClr>
            </a:solid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SQL</a:t>
              </a:r>
            </a:p>
          </p:txBody>
        </p:sp>
        <p:sp>
          <p:nvSpPr>
            <p:cNvPr id="93" name="Rounded Rectangle 92"/>
            <p:cNvSpPr/>
            <p:nvPr/>
          </p:nvSpPr>
          <p:spPr bwMode="gray">
            <a:xfrm>
              <a:off x="6140501" y="3127048"/>
              <a:ext cx="589822" cy="228600"/>
            </a:xfrm>
            <a:prstGeom prst="roundRect">
              <a:avLst/>
            </a:prstGeom>
            <a:solidFill>
              <a:schemeClr val="tx2">
                <a:lumMod val="75000"/>
              </a:schemeClr>
            </a:solid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BICS</a:t>
              </a:r>
            </a:p>
          </p:txBody>
        </p:sp>
        <p:sp>
          <p:nvSpPr>
            <p:cNvPr id="94" name="Rounded Rectangle 93"/>
            <p:cNvSpPr/>
            <p:nvPr/>
          </p:nvSpPr>
          <p:spPr bwMode="gray">
            <a:xfrm>
              <a:off x="4264978" y="3113778"/>
              <a:ext cx="518942" cy="228600"/>
            </a:xfrm>
            <a:prstGeom prst="roundRect">
              <a:avLst/>
            </a:prstGeom>
            <a:solidFill>
              <a:schemeClr val="tx2">
                <a:lumMod val="75000"/>
              </a:schemeClr>
            </a:solid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JDBC                      </a:t>
              </a:r>
            </a:p>
          </p:txBody>
        </p:sp>
        <p:sp>
          <p:nvSpPr>
            <p:cNvPr id="95" name="Rounded Rectangle 94"/>
            <p:cNvSpPr/>
            <p:nvPr/>
          </p:nvSpPr>
          <p:spPr bwMode="gray">
            <a:xfrm>
              <a:off x="3629905" y="3113778"/>
              <a:ext cx="554043" cy="228600"/>
            </a:xfrm>
            <a:prstGeom prst="roundRect">
              <a:avLst/>
            </a:prstGeom>
            <a:solidFill>
              <a:schemeClr val="tx2">
                <a:lumMod val="75000"/>
              </a:schemeClr>
            </a:solid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ODBC</a:t>
              </a:r>
            </a:p>
          </p:txBody>
        </p:sp>
        <p:cxnSp>
          <p:nvCxnSpPr>
            <p:cNvPr id="229" name="Elbow Connector 83"/>
            <p:cNvCxnSpPr>
              <a:stCxn id="78" idx="2"/>
              <a:endCxn id="93" idx="0"/>
            </p:cNvCxnSpPr>
            <p:nvPr/>
          </p:nvCxnSpPr>
          <p:spPr>
            <a:xfrm rot="16200000" flipH="1">
              <a:off x="5460176" y="2151812"/>
              <a:ext cx="1257616" cy="692855"/>
            </a:xfrm>
            <a:prstGeom prst="bentConnector3">
              <a:avLst>
                <a:gd name="adj1" fmla="val 28050"/>
              </a:avLst>
            </a:prstGeom>
            <a:ln w="158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Elbow Connector 83"/>
            <p:cNvCxnSpPr>
              <a:stCxn id="80" idx="2"/>
              <a:endCxn id="92" idx="0"/>
            </p:cNvCxnSpPr>
            <p:nvPr/>
          </p:nvCxnSpPr>
          <p:spPr>
            <a:xfrm rot="5400000">
              <a:off x="7018723" y="2012258"/>
              <a:ext cx="1257616" cy="971964"/>
            </a:xfrm>
            <a:prstGeom prst="bentConnector3">
              <a:avLst>
                <a:gd name="adj1" fmla="val 50000"/>
              </a:avLst>
            </a:prstGeom>
            <a:ln w="158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7" name="Rounded Rectangle 126"/>
            <p:cNvSpPr/>
            <p:nvPr/>
          </p:nvSpPr>
          <p:spPr bwMode="gray">
            <a:xfrm>
              <a:off x="613488" y="2931460"/>
              <a:ext cx="1421500" cy="475129"/>
            </a:xfrm>
            <a:prstGeom prst="roundRect">
              <a:avLst/>
            </a:prstGeom>
            <a:solidFill>
              <a:schemeClr val="tx2">
                <a:lumMod val="60000"/>
                <a:lumOff val="40000"/>
              </a:schemeClr>
            </a:solid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Direct Access</a:t>
              </a:r>
            </a:p>
          </p:txBody>
        </p:sp>
        <p:sp>
          <p:nvSpPr>
            <p:cNvPr id="176" name="Rounded Rectangle 175"/>
            <p:cNvSpPr/>
            <p:nvPr/>
          </p:nvSpPr>
          <p:spPr bwMode="gray">
            <a:xfrm>
              <a:off x="3756214" y="2209287"/>
              <a:ext cx="744070" cy="274320"/>
            </a:xfrm>
            <a:prstGeom prst="roundRect">
              <a:avLst/>
            </a:prstGeom>
            <a:solidFill>
              <a:srgbClr val="FFC000"/>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effectLst/>
                  <a:uLnTx/>
                  <a:uFillTx/>
                  <a:ea typeface="Arial Unicode MS" pitchFamily="34" charset="-128"/>
                  <a:cs typeface="Arial Unicode MS" pitchFamily="34" charset="-128"/>
                </a:rPr>
                <a:t>Live Office</a:t>
              </a:r>
            </a:p>
          </p:txBody>
        </p:sp>
        <p:cxnSp>
          <p:nvCxnSpPr>
            <p:cNvPr id="188" name="Elbow Connector 65"/>
            <p:cNvCxnSpPr>
              <a:stCxn id="191" idx="2"/>
              <a:endCxn id="176" idx="0"/>
            </p:cNvCxnSpPr>
            <p:nvPr/>
          </p:nvCxnSpPr>
          <p:spPr>
            <a:xfrm rot="5400000">
              <a:off x="4050064" y="1951809"/>
              <a:ext cx="335663" cy="179292"/>
            </a:xfrm>
            <a:prstGeom prst="bentConnector3">
              <a:avLst>
                <a:gd name="adj1" fmla="val 50000"/>
              </a:avLst>
            </a:prstGeom>
            <a:ln w="158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1" name="Rounded Rectangle 190"/>
            <p:cNvSpPr/>
            <p:nvPr/>
          </p:nvSpPr>
          <p:spPr bwMode="gray">
            <a:xfrm>
              <a:off x="4150659" y="1713854"/>
              <a:ext cx="313764" cy="159770"/>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99" name="Rounded Rectangle 198"/>
            <p:cNvSpPr/>
            <p:nvPr/>
          </p:nvSpPr>
          <p:spPr bwMode="gray">
            <a:xfrm>
              <a:off x="3523129" y="1713854"/>
              <a:ext cx="313764" cy="159770"/>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00" name="Rounded Rectangle 199"/>
            <p:cNvSpPr/>
            <p:nvPr/>
          </p:nvSpPr>
          <p:spPr bwMode="gray">
            <a:xfrm>
              <a:off x="1255059" y="1713854"/>
              <a:ext cx="313764" cy="159770"/>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201" name="Elbow Connector 65"/>
            <p:cNvCxnSpPr>
              <a:stCxn id="176" idx="1"/>
              <a:endCxn id="200" idx="2"/>
            </p:cNvCxnSpPr>
            <p:nvPr/>
          </p:nvCxnSpPr>
          <p:spPr>
            <a:xfrm rot="10800000">
              <a:off x="1411942" y="1873625"/>
              <a:ext cx="2344273" cy="472823"/>
            </a:xfrm>
            <a:prstGeom prst="bentConnector2">
              <a:avLst/>
            </a:prstGeom>
            <a:ln w="158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Elbow Connector 65"/>
            <p:cNvCxnSpPr>
              <a:stCxn id="176" idx="1"/>
              <a:endCxn id="199" idx="2"/>
            </p:cNvCxnSpPr>
            <p:nvPr/>
          </p:nvCxnSpPr>
          <p:spPr>
            <a:xfrm rot="10800000">
              <a:off x="3680012" y="1873625"/>
              <a:ext cx="76203" cy="472823"/>
            </a:xfrm>
            <a:prstGeom prst="bentConnector2">
              <a:avLst/>
            </a:prstGeom>
            <a:ln w="158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4" name="Rounded Rectangle 213"/>
            <p:cNvSpPr/>
            <p:nvPr/>
          </p:nvSpPr>
          <p:spPr bwMode="gray">
            <a:xfrm>
              <a:off x="4823270" y="2037110"/>
              <a:ext cx="845969" cy="274320"/>
            </a:xfrm>
            <a:prstGeom prst="roundRect">
              <a:avLst/>
            </a:prstGeom>
            <a:solidFill>
              <a:srgbClr val="FFC000"/>
            </a:solidFill>
            <a:ln w="3175" algn="ctr">
              <a:solidFill>
                <a:schemeClr val="bg1">
                  <a:lumMod val="85000"/>
                </a:schemeClr>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700" b="1" kern="0" dirty="0" smtClean="0">
                  <a:ea typeface="Arial Unicode MS" pitchFamily="34" charset="-128"/>
                  <a:cs typeface="Arial Unicode MS" pitchFamily="34" charset="-128"/>
                </a:rPr>
                <a:t>BI</a:t>
              </a:r>
              <a:br>
                <a:rPr lang="en-US" sz="700" b="1" kern="0" dirty="0" smtClean="0">
                  <a:ea typeface="Arial Unicode MS" pitchFamily="34" charset="-128"/>
                  <a:cs typeface="Arial Unicode MS" pitchFamily="34" charset="-128"/>
                </a:rPr>
              </a:br>
              <a:r>
                <a:rPr lang="en-US" sz="700" b="1" kern="0" dirty="0" smtClean="0">
                  <a:ea typeface="Arial Unicode MS" pitchFamily="34" charset="-128"/>
                  <a:cs typeface="Arial Unicode MS" pitchFamily="34" charset="-128"/>
                </a:rPr>
                <a:t>WebServices</a:t>
              </a:r>
              <a:endParaRPr kumimoji="0" lang="en-US" sz="700" b="1"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215" name="Elbow Connector 65"/>
            <p:cNvCxnSpPr>
              <a:stCxn id="191" idx="2"/>
              <a:endCxn id="214" idx="0"/>
            </p:cNvCxnSpPr>
            <p:nvPr/>
          </p:nvCxnSpPr>
          <p:spPr>
            <a:xfrm rot="16200000" flipH="1">
              <a:off x="4695155" y="1486010"/>
              <a:ext cx="163486" cy="938714"/>
            </a:xfrm>
            <a:prstGeom prst="bentConnector3">
              <a:avLst>
                <a:gd name="adj1" fmla="val 50000"/>
              </a:avLst>
            </a:prstGeom>
            <a:ln w="158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Elbow Connector 65"/>
            <p:cNvCxnSpPr>
              <a:stCxn id="214" idx="1"/>
              <a:endCxn id="230" idx="2"/>
            </p:cNvCxnSpPr>
            <p:nvPr/>
          </p:nvCxnSpPr>
          <p:spPr>
            <a:xfrm rot="10800000">
              <a:off x="3796552" y="1864654"/>
              <a:ext cx="1026719" cy="309616"/>
            </a:xfrm>
            <a:prstGeom prst="bentConnector2">
              <a:avLst/>
            </a:prstGeom>
            <a:ln w="158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0" name="Rounded Rectangle 229"/>
            <p:cNvSpPr/>
            <p:nvPr/>
          </p:nvSpPr>
          <p:spPr bwMode="gray">
            <a:xfrm>
              <a:off x="3639669" y="1704884"/>
              <a:ext cx="313764" cy="159770"/>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235" name="Elbow Connector 65"/>
            <p:cNvCxnSpPr>
              <a:stCxn id="127" idx="1"/>
              <a:endCxn id="98" idx="1"/>
            </p:cNvCxnSpPr>
            <p:nvPr/>
          </p:nvCxnSpPr>
          <p:spPr>
            <a:xfrm rot="10800000" flipH="1" flipV="1">
              <a:off x="613488" y="3169024"/>
              <a:ext cx="209472" cy="2933343"/>
            </a:xfrm>
            <a:prstGeom prst="bentConnector3">
              <a:avLst>
                <a:gd name="adj1" fmla="val -109132"/>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07"/>
            <p:cNvGrpSpPr/>
            <p:nvPr/>
          </p:nvGrpSpPr>
          <p:grpSpPr>
            <a:xfrm>
              <a:off x="822960" y="5576834"/>
              <a:ext cx="2218054" cy="951634"/>
              <a:chOff x="2530307" y="5576834"/>
              <a:chExt cx="2218054" cy="951634"/>
            </a:xfrm>
          </p:grpSpPr>
          <p:sp>
            <p:nvSpPr>
              <p:cNvPr id="98" name="Rounded Rectangle 97"/>
              <p:cNvSpPr/>
              <p:nvPr/>
            </p:nvSpPr>
            <p:spPr bwMode="gray">
              <a:xfrm>
                <a:off x="2530307" y="5709502"/>
                <a:ext cx="2198836" cy="785732"/>
              </a:xfrm>
              <a:prstGeom prst="roundRect">
                <a:avLst/>
              </a:prstGeom>
              <a:solidFill>
                <a:schemeClr val="bg2">
                  <a:lumMod val="75000"/>
                </a:schemeClr>
              </a:solidFill>
              <a:ln w="6350" algn="ctr">
                <a:noFill/>
                <a:miter lim="800000"/>
                <a:headEnd/>
                <a:tailEnd/>
              </a:ln>
              <a:effectLst>
                <a:outerShdw blurRad="50800" dist="38100" dir="16200000"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3" name="Group 8"/>
              <p:cNvGrpSpPr/>
              <p:nvPr/>
            </p:nvGrpSpPr>
            <p:grpSpPr>
              <a:xfrm>
                <a:off x="2597291" y="5779181"/>
                <a:ext cx="2119756" cy="749287"/>
                <a:chOff x="902636" y="5728823"/>
                <a:chExt cx="1819754" cy="643243"/>
              </a:xfrm>
            </p:grpSpPr>
            <p:pic>
              <p:nvPicPr>
                <p:cNvPr id="100" name="Picture 99" descr="server.emf"/>
                <p:cNvPicPr>
                  <a:picLocks noChangeAspect="1"/>
                </p:cNvPicPr>
                <p:nvPr/>
              </p:nvPicPr>
              <p:blipFill>
                <a:blip r:embed="rId2" cstate="print"/>
                <a:stretch>
                  <a:fillRect/>
                </a:stretch>
              </p:blipFill>
              <p:spPr>
                <a:xfrm>
                  <a:off x="1007191" y="5728823"/>
                  <a:ext cx="359656" cy="488106"/>
                </a:xfrm>
                <a:prstGeom prst="rect">
                  <a:avLst/>
                </a:prstGeom>
                <a:effectLst/>
              </p:spPr>
            </p:pic>
            <p:pic>
              <p:nvPicPr>
                <p:cNvPr id="101" name="Picture 100" descr="server.emf"/>
                <p:cNvPicPr>
                  <a:picLocks noChangeAspect="1"/>
                </p:cNvPicPr>
                <p:nvPr/>
              </p:nvPicPr>
              <p:blipFill>
                <a:blip r:embed="rId2" cstate="print"/>
                <a:stretch>
                  <a:fillRect/>
                </a:stretch>
              </p:blipFill>
              <p:spPr>
                <a:xfrm>
                  <a:off x="1618022" y="5728824"/>
                  <a:ext cx="359656" cy="488106"/>
                </a:xfrm>
                <a:prstGeom prst="rect">
                  <a:avLst/>
                </a:prstGeom>
                <a:effectLst/>
              </p:spPr>
            </p:pic>
            <p:pic>
              <p:nvPicPr>
                <p:cNvPr id="103" name="Picture 102" descr="server.emf"/>
                <p:cNvPicPr>
                  <a:picLocks noChangeAspect="1"/>
                </p:cNvPicPr>
                <p:nvPr/>
              </p:nvPicPr>
              <p:blipFill>
                <a:blip r:embed="rId2" cstate="print"/>
                <a:stretch>
                  <a:fillRect/>
                </a:stretch>
              </p:blipFill>
              <p:spPr>
                <a:xfrm>
                  <a:off x="2207052" y="5728824"/>
                  <a:ext cx="359657" cy="488106"/>
                </a:xfrm>
                <a:prstGeom prst="rect">
                  <a:avLst/>
                </a:prstGeom>
                <a:effectLst/>
              </p:spPr>
            </p:pic>
            <p:sp>
              <p:nvSpPr>
                <p:cNvPr id="104" name="TextBox 103"/>
                <p:cNvSpPr txBox="1"/>
                <p:nvPr/>
              </p:nvSpPr>
              <p:spPr>
                <a:xfrm>
                  <a:off x="902636" y="6191285"/>
                  <a:ext cx="539156" cy="180781"/>
                </a:xfrm>
                <a:prstGeom prst="rect">
                  <a:avLst/>
                </a:prstGeom>
                <a:noFill/>
              </p:spPr>
              <p:txBody>
                <a:bodyPr wrap="none" rtlCol="0">
                  <a:spAutoFit/>
                </a:bodyPr>
                <a:lstStyle/>
                <a:p>
                  <a:pPr fontAlgn="base">
                    <a:spcBef>
                      <a:spcPct val="50000"/>
                    </a:spcBef>
                    <a:spcAft>
                      <a:spcPct val="0"/>
                    </a:spcAft>
                    <a:buClr>
                      <a:srgbClr val="F0AB00"/>
                    </a:buClr>
                    <a:buSzPct val="80000"/>
                  </a:pPr>
                  <a:r>
                    <a:rPr lang="en-US" sz="700" b="1" kern="0" dirty="0" smtClean="0">
                      <a:solidFill>
                        <a:schemeClr val="bg2">
                          <a:lumMod val="10000"/>
                        </a:schemeClr>
                      </a:solidFill>
                      <a:ea typeface="Arial Unicode MS" pitchFamily="34" charset="-128"/>
                      <a:cs typeface="Arial Unicode MS" pitchFamily="34" charset="-128"/>
                    </a:rPr>
                    <a:t>SAP HCM</a:t>
                  </a:r>
                </a:p>
              </p:txBody>
            </p:sp>
            <p:sp>
              <p:nvSpPr>
                <p:cNvPr id="105" name="TextBox 104"/>
                <p:cNvSpPr txBox="1"/>
                <p:nvPr/>
              </p:nvSpPr>
              <p:spPr>
                <a:xfrm>
                  <a:off x="1504925" y="6191253"/>
                  <a:ext cx="466728" cy="180781"/>
                </a:xfrm>
                <a:prstGeom prst="rect">
                  <a:avLst/>
                </a:prstGeom>
                <a:noFill/>
              </p:spPr>
              <p:txBody>
                <a:bodyPr wrap="none" rtlCol="0">
                  <a:spAutoFit/>
                </a:bodyPr>
                <a:lstStyle/>
                <a:p>
                  <a:pPr fontAlgn="base">
                    <a:spcBef>
                      <a:spcPct val="50000"/>
                    </a:spcBef>
                    <a:spcAft>
                      <a:spcPct val="0"/>
                    </a:spcAft>
                    <a:buClr>
                      <a:srgbClr val="F0AB00"/>
                    </a:buClr>
                    <a:buSzPct val="80000"/>
                  </a:pPr>
                  <a:r>
                    <a:rPr lang="en-US" sz="700" b="1" kern="0" dirty="0" smtClean="0">
                      <a:solidFill>
                        <a:schemeClr val="bg2">
                          <a:lumMod val="10000"/>
                        </a:schemeClr>
                      </a:solidFill>
                      <a:ea typeface="Arial Unicode MS" pitchFamily="34" charset="-128"/>
                      <a:cs typeface="Arial Unicode MS" pitchFamily="34" charset="-128"/>
                    </a:rPr>
                    <a:t>SAP SD</a:t>
                  </a:r>
                </a:p>
              </p:txBody>
            </p:sp>
            <p:sp>
              <p:nvSpPr>
                <p:cNvPr id="106" name="TextBox 105"/>
                <p:cNvSpPr txBox="1"/>
                <p:nvPr/>
              </p:nvSpPr>
              <p:spPr>
                <a:xfrm>
                  <a:off x="2236831" y="6191244"/>
                  <a:ext cx="485559" cy="180781"/>
                </a:xfrm>
                <a:prstGeom prst="rect">
                  <a:avLst/>
                </a:prstGeom>
                <a:noFill/>
              </p:spPr>
              <p:txBody>
                <a:bodyPr wrap="none" rtlCol="0">
                  <a:spAutoFit/>
                </a:bodyPr>
                <a:lstStyle/>
                <a:p>
                  <a:pPr fontAlgn="base">
                    <a:spcBef>
                      <a:spcPct val="50000"/>
                    </a:spcBef>
                    <a:spcAft>
                      <a:spcPct val="0"/>
                    </a:spcAft>
                    <a:buClr>
                      <a:srgbClr val="F0AB00"/>
                    </a:buClr>
                    <a:buSzPct val="80000"/>
                  </a:pPr>
                  <a:r>
                    <a:rPr lang="en-US" sz="700" b="1" kern="0" dirty="0" smtClean="0">
                      <a:solidFill>
                        <a:schemeClr val="bg2">
                          <a:lumMod val="10000"/>
                        </a:schemeClr>
                      </a:solidFill>
                      <a:ea typeface="Arial Unicode MS" pitchFamily="34" charset="-128"/>
                      <a:cs typeface="Arial Unicode MS" pitchFamily="34" charset="-128"/>
                    </a:rPr>
                    <a:t>SAP FIN</a:t>
                  </a:r>
                </a:p>
              </p:txBody>
            </p:sp>
          </p:grpSp>
          <p:sp>
            <p:nvSpPr>
              <p:cNvPr id="107" name="Rounded Rectangle 106"/>
              <p:cNvSpPr/>
              <p:nvPr/>
            </p:nvSpPr>
            <p:spPr bwMode="gray">
              <a:xfrm>
                <a:off x="3570192" y="5576834"/>
                <a:ext cx="1178169" cy="182880"/>
              </a:xfrm>
              <a:prstGeom prst="roundRect">
                <a:avLst/>
              </a:prstGeom>
              <a:gradFill>
                <a:gsLst>
                  <a:gs pos="0">
                    <a:schemeClr val="tx1">
                      <a:lumMod val="50000"/>
                      <a:lumOff val="50000"/>
                    </a:schemeClr>
                  </a:gs>
                  <a:gs pos="64999">
                    <a:schemeClr val="accent2">
                      <a:lumMod val="20000"/>
                      <a:lumOff val="80000"/>
                    </a:schemeClr>
                  </a:gs>
                  <a:gs pos="100000">
                    <a:schemeClr val="bg1">
                      <a:lumMod val="85000"/>
                    </a:schemeClr>
                  </a:gs>
                </a:gsLst>
                <a:lin ang="16200000" scaled="0"/>
              </a:gradFill>
              <a:ln w="3175" algn="ctr">
                <a:solidFill>
                  <a:schemeClr val="bg1">
                    <a:lumMod val="85000"/>
                  </a:schemeClr>
                </a:solidFill>
                <a:miter lim="800000"/>
                <a:headEnd/>
                <a:tailEnd/>
              </a:ln>
              <a:effectLst>
                <a:outerShdw blurRad="50800" dist="38100" dir="16200000"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effectLst/>
                    <a:uLnTx/>
                    <a:uFillTx/>
                    <a:ea typeface="Arial Unicode MS" pitchFamily="34" charset="-128"/>
                    <a:cs typeface="Arial Unicode MS" pitchFamily="34" charset="-128"/>
                  </a:rPr>
                  <a:t>Transient Provider</a:t>
                </a:r>
              </a:p>
            </p:txBody>
          </p:sp>
        </p:grpSp>
        <p:grpSp>
          <p:nvGrpSpPr>
            <p:cNvPr id="5" name="Group 36"/>
            <p:cNvGrpSpPr>
              <a:grpSpLocks noChangeAspect="1"/>
            </p:cNvGrpSpPr>
            <p:nvPr/>
          </p:nvGrpSpPr>
          <p:grpSpPr>
            <a:xfrm>
              <a:off x="3360389" y="5693693"/>
              <a:ext cx="568982" cy="806754"/>
              <a:chOff x="2947201" y="3140537"/>
              <a:chExt cx="668023" cy="892099"/>
            </a:xfrm>
          </p:grpSpPr>
          <p:pic>
            <p:nvPicPr>
              <p:cNvPr id="197" name="Picture 196" descr="db.emf"/>
              <p:cNvPicPr>
                <a:picLocks noChangeAspect="1"/>
              </p:cNvPicPr>
              <p:nvPr/>
            </p:nvPicPr>
            <p:blipFill>
              <a:blip r:embed="rId3" cstate="print"/>
              <a:stretch>
                <a:fillRect/>
              </a:stretch>
            </p:blipFill>
            <p:spPr>
              <a:xfrm>
                <a:off x="2960055" y="3140537"/>
                <a:ext cx="528735" cy="525966"/>
              </a:xfrm>
              <a:prstGeom prst="rect">
                <a:avLst/>
              </a:prstGeom>
              <a:effectLst/>
            </p:spPr>
          </p:pic>
          <p:sp>
            <p:nvSpPr>
              <p:cNvPr id="198" name="TextBox 197"/>
              <p:cNvSpPr txBox="1"/>
              <p:nvPr/>
            </p:nvSpPr>
            <p:spPr>
              <a:xfrm>
                <a:off x="2947201" y="3674387"/>
                <a:ext cx="668023" cy="358249"/>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700" b="1" kern="0" dirty="0" smtClean="0">
                    <a:ea typeface="Arial Unicode MS" pitchFamily="34" charset="-128"/>
                    <a:cs typeface="Arial Unicode MS" pitchFamily="34" charset="-128"/>
                  </a:rPr>
                  <a:t>3</a:t>
                </a:r>
                <a:r>
                  <a:rPr lang="en-US" sz="700" b="1" kern="0" baseline="30000" dirty="0" smtClean="0">
                    <a:ea typeface="Arial Unicode MS" pitchFamily="34" charset="-128"/>
                    <a:cs typeface="Arial Unicode MS" pitchFamily="34" charset="-128"/>
                  </a:rPr>
                  <a:t>rd</a:t>
                </a:r>
                <a:r>
                  <a:rPr lang="en-US" sz="700" b="1" kern="0" dirty="0" smtClean="0">
                    <a:ea typeface="Arial Unicode MS" pitchFamily="34" charset="-128"/>
                    <a:cs typeface="Arial Unicode MS" pitchFamily="34" charset="-128"/>
                  </a:rPr>
                  <a:t> party</a:t>
                </a:r>
                <a:br>
                  <a:rPr lang="en-US" sz="700" b="1" kern="0" dirty="0" smtClean="0">
                    <a:ea typeface="Arial Unicode MS" pitchFamily="34" charset="-128"/>
                    <a:cs typeface="Arial Unicode MS" pitchFamily="34" charset="-128"/>
                  </a:rPr>
                </a:br>
                <a:r>
                  <a:rPr lang="en-US" sz="700" b="1" kern="0" dirty="0" smtClean="0">
                    <a:ea typeface="Arial Unicode MS" pitchFamily="34" charset="-128"/>
                    <a:cs typeface="Arial Unicode MS" pitchFamily="34" charset="-128"/>
                  </a:rPr>
                  <a:t>data</a:t>
                </a:r>
              </a:p>
            </p:txBody>
          </p:sp>
        </p:grpSp>
        <p:cxnSp>
          <p:nvCxnSpPr>
            <p:cNvPr id="312" name="Elbow Connector 65"/>
            <p:cNvCxnSpPr>
              <a:stCxn id="142" idx="1"/>
              <a:endCxn id="107" idx="1"/>
            </p:cNvCxnSpPr>
            <p:nvPr/>
          </p:nvCxnSpPr>
          <p:spPr>
            <a:xfrm rot="10800000" flipH="1" flipV="1">
              <a:off x="1196007" y="3218104"/>
              <a:ext cx="666838" cy="2450169"/>
            </a:xfrm>
            <a:prstGeom prst="bentConnector3">
              <a:avLst>
                <a:gd name="adj1" fmla="val -9808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3" name="Rounded Rectangle 312"/>
            <p:cNvSpPr/>
            <p:nvPr/>
          </p:nvSpPr>
          <p:spPr bwMode="gray">
            <a:xfrm>
              <a:off x="6400799" y="3200400"/>
              <a:ext cx="318021" cy="143746"/>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316" name="Rounded Rectangle 315"/>
            <p:cNvSpPr/>
            <p:nvPr/>
          </p:nvSpPr>
          <p:spPr bwMode="gray">
            <a:xfrm>
              <a:off x="6400800" y="3124173"/>
              <a:ext cx="326648" cy="153865"/>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cxnSp>
          <p:nvCxnSpPr>
            <p:cNvPr id="317" name="Elbow Connector 65"/>
            <p:cNvCxnSpPr>
              <a:stCxn id="79" idx="2"/>
              <a:endCxn id="142" idx="0"/>
            </p:cNvCxnSpPr>
            <p:nvPr/>
          </p:nvCxnSpPr>
          <p:spPr>
            <a:xfrm rot="5400000">
              <a:off x="3608281" y="-247931"/>
              <a:ext cx="1234373" cy="5469098"/>
            </a:xfrm>
            <a:prstGeom prst="bentConnector3">
              <a:avLst>
                <a:gd name="adj1" fmla="val 5720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Elbow Connector 65"/>
            <p:cNvCxnSpPr>
              <a:stCxn id="324" idx="2"/>
              <a:endCxn id="142" idx="0"/>
            </p:cNvCxnSpPr>
            <p:nvPr/>
          </p:nvCxnSpPr>
          <p:spPr>
            <a:xfrm rot="5400000">
              <a:off x="3133369" y="240956"/>
              <a:ext cx="1220399" cy="4505299"/>
            </a:xfrm>
            <a:prstGeom prst="bentConnector3">
              <a:avLst>
                <a:gd name="adj1" fmla="val 56244"/>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4" name="Rounded Rectangle 323"/>
            <p:cNvSpPr/>
            <p:nvPr/>
          </p:nvSpPr>
          <p:spPr bwMode="gray">
            <a:xfrm>
              <a:off x="5837206" y="1739660"/>
              <a:ext cx="318021" cy="143746"/>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325" name="Rounded Rectangle 324"/>
            <p:cNvSpPr/>
            <p:nvPr/>
          </p:nvSpPr>
          <p:spPr bwMode="gray">
            <a:xfrm>
              <a:off x="4609386" y="1736784"/>
              <a:ext cx="318021" cy="143746"/>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326" name="Rounded Rectangle 325"/>
            <p:cNvSpPr/>
            <p:nvPr/>
          </p:nvSpPr>
          <p:spPr bwMode="gray">
            <a:xfrm>
              <a:off x="3027870" y="1725282"/>
              <a:ext cx="318021" cy="143746"/>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327" name="Rounded Rectangle 326"/>
            <p:cNvSpPr/>
            <p:nvPr/>
          </p:nvSpPr>
          <p:spPr bwMode="gray">
            <a:xfrm>
              <a:off x="2412519" y="1731033"/>
              <a:ext cx="318021" cy="143746"/>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cxnSp>
          <p:nvCxnSpPr>
            <p:cNvPr id="332" name="Elbow Connector 65"/>
            <p:cNvCxnSpPr>
              <a:stCxn id="327" idx="2"/>
              <a:endCxn id="142" idx="0"/>
            </p:cNvCxnSpPr>
            <p:nvPr/>
          </p:nvCxnSpPr>
          <p:spPr>
            <a:xfrm rot="5400000">
              <a:off x="1416711" y="1948986"/>
              <a:ext cx="1229026" cy="1080612"/>
            </a:xfrm>
            <a:prstGeom prst="bentConnector3">
              <a:avLst>
                <a:gd name="adj1" fmla="val 56717"/>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8" name="Elbow Connector 65"/>
            <p:cNvCxnSpPr>
              <a:stCxn id="326" idx="2"/>
              <a:endCxn id="142" idx="0"/>
            </p:cNvCxnSpPr>
            <p:nvPr/>
          </p:nvCxnSpPr>
          <p:spPr>
            <a:xfrm rot="5400000">
              <a:off x="1721512" y="1638435"/>
              <a:ext cx="1234777" cy="1695963"/>
            </a:xfrm>
            <a:prstGeom prst="bentConnector3">
              <a:avLst>
                <a:gd name="adj1" fmla="val 572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2" name="Elbow Connector 65"/>
            <p:cNvCxnSpPr>
              <a:stCxn id="325" idx="2"/>
              <a:endCxn id="142" idx="0"/>
            </p:cNvCxnSpPr>
            <p:nvPr/>
          </p:nvCxnSpPr>
          <p:spPr>
            <a:xfrm rot="5400000">
              <a:off x="2518021" y="853428"/>
              <a:ext cx="1223275" cy="3277479"/>
            </a:xfrm>
            <a:prstGeom prst="bentConnector3">
              <a:avLst>
                <a:gd name="adj1" fmla="val 56748"/>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139"/>
            <p:cNvGrpSpPr/>
            <p:nvPr/>
          </p:nvGrpSpPr>
          <p:grpSpPr>
            <a:xfrm>
              <a:off x="4297680" y="5709502"/>
              <a:ext cx="2198836" cy="818968"/>
              <a:chOff x="2651071" y="5683624"/>
              <a:chExt cx="2198836" cy="818968"/>
            </a:xfrm>
          </p:grpSpPr>
          <p:sp>
            <p:nvSpPr>
              <p:cNvPr id="128" name="Rounded Rectangle 127"/>
              <p:cNvSpPr/>
              <p:nvPr/>
            </p:nvSpPr>
            <p:spPr bwMode="gray">
              <a:xfrm>
                <a:off x="2651071" y="5683624"/>
                <a:ext cx="2198836" cy="785732"/>
              </a:xfrm>
              <a:prstGeom prst="roundRect">
                <a:avLst/>
              </a:prstGeom>
              <a:solidFill>
                <a:schemeClr val="bg2">
                  <a:lumMod val="75000"/>
                </a:schemeClr>
              </a:solidFill>
              <a:ln w="6350" algn="ctr">
                <a:noFill/>
                <a:miter lim="800000"/>
                <a:headEnd/>
                <a:tailEnd/>
              </a:ln>
              <a:effectLst>
                <a:outerShdw blurRad="50800" dist="38100" dir="16200000"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7" name="Group 8"/>
              <p:cNvGrpSpPr/>
              <p:nvPr/>
            </p:nvGrpSpPr>
            <p:grpSpPr>
              <a:xfrm>
                <a:off x="2718055" y="5736057"/>
                <a:ext cx="1938411" cy="766535"/>
                <a:chOff x="902636" y="5714018"/>
                <a:chExt cx="1664075" cy="658050"/>
              </a:xfrm>
            </p:grpSpPr>
            <p:pic>
              <p:nvPicPr>
                <p:cNvPr id="130" name="Picture 129" descr="server.emf"/>
                <p:cNvPicPr>
                  <a:picLocks noChangeAspect="1"/>
                </p:cNvPicPr>
                <p:nvPr/>
              </p:nvPicPr>
              <p:blipFill>
                <a:blip r:embed="rId2" cstate="print"/>
                <a:stretch>
                  <a:fillRect/>
                </a:stretch>
              </p:blipFill>
              <p:spPr>
                <a:xfrm>
                  <a:off x="1007191" y="5714018"/>
                  <a:ext cx="359656" cy="488107"/>
                </a:xfrm>
                <a:prstGeom prst="rect">
                  <a:avLst/>
                </a:prstGeom>
                <a:effectLst/>
              </p:spPr>
            </p:pic>
            <p:pic>
              <p:nvPicPr>
                <p:cNvPr id="131" name="Picture 130" descr="server.emf"/>
                <p:cNvPicPr>
                  <a:picLocks noChangeAspect="1"/>
                </p:cNvPicPr>
                <p:nvPr/>
              </p:nvPicPr>
              <p:blipFill>
                <a:blip r:embed="rId2" cstate="print"/>
                <a:stretch>
                  <a:fillRect/>
                </a:stretch>
              </p:blipFill>
              <p:spPr>
                <a:xfrm>
                  <a:off x="1618023" y="5714019"/>
                  <a:ext cx="359656" cy="488107"/>
                </a:xfrm>
                <a:prstGeom prst="rect">
                  <a:avLst/>
                </a:prstGeom>
                <a:effectLst/>
              </p:spPr>
            </p:pic>
            <p:pic>
              <p:nvPicPr>
                <p:cNvPr id="132" name="Picture 131" descr="server.emf"/>
                <p:cNvPicPr>
                  <a:picLocks noChangeAspect="1"/>
                </p:cNvPicPr>
                <p:nvPr/>
              </p:nvPicPr>
              <p:blipFill>
                <a:blip r:embed="rId2" cstate="print"/>
                <a:stretch>
                  <a:fillRect/>
                </a:stretch>
              </p:blipFill>
              <p:spPr>
                <a:xfrm>
                  <a:off x="2207053" y="5714019"/>
                  <a:ext cx="359658" cy="488107"/>
                </a:xfrm>
                <a:prstGeom prst="rect">
                  <a:avLst/>
                </a:prstGeom>
                <a:effectLst/>
              </p:spPr>
            </p:pic>
            <p:sp>
              <p:nvSpPr>
                <p:cNvPr id="135" name="TextBox 134"/>
                <p:cNvSpPr txBox="1"/>
                <p:nvPr/>
              </p:nvSpPr>
              <p:spPr>
                <a:xfrm>
                  <a:off x="902636" y="6191287"/>
                  <a:ext cx="589856" cy="180781"/>
                </a:xfrm>
                <a:prstGeom prst="rect">
                  <a:avLst/>
                </a:prstGeom>
                <a:noFill/>
              </p:spPr>
              <p:txBody>
                <a:bodyPr wrap="none" rtlCol="0">
                  <a:spAutoFit/>
                </a:bodyPr>
                <a:lstStyle/>
                <a:p>
                  <a:pPr fontAlgn="base">
                    <a:spcBef>
                      <a:spcPct val="50000"/>
                    </a:spcBef>
                    <a:spcAft>
                      <a:spcPct val="0"/>
                    </a:spcAft>
                    <a:buClr>
                      <a:srgbClr val="F0AB00"/>
                    </a:buClr>
                    <a:buSzPct val="80000"/>
                  </a:pPr>
                  <a:r>
                    <a:rPr lang="en-US" sz="700" b="1" kern="0" dirty="0" smtClean="0">
                      <a:solidFill>
                        <a:schemeClr val="bg2">
                          <a:lumMod val="10000"/>
                        </a:schemeClr>
                      </a:solidFill>
                      <a:ea typeface="Arial Unicode MS" pitchFamily="34" charset="-128"/>
                      <a:cs typeface="Arial Unicode MS" pitchFamily="34" charset="-128"/>
                    </a:rPr>
                    <a:t>PeopleSoft</a:t>
                  </a:r>
                </a:p>
              </p:txBody>
            </p:sp>
            <p:sp>
              <p:nvSpPr>
                <p:cNvPr id="137" name="TextBox 136"/>
                <p:cNvSpPr txBox="1"/>
                <p:nvPr/>
              </p:nvSpPr>
              <p:spPr>
                <a:xfrm>
                  <a:off x="1504925" y="6191254"/>
                  <a:ext cx="608687" cy="180781"/>
                </a:xfrm>
                <a:prstGeom prst="rect">
                  <a:avLst/>
                </a:prstGeom>
                <a:noFill/>
              </p:spPr>
              <p:txBody>
                <a:bodyPr wrap="none" rtlCol="0">
                  <a:spAutoFit/>
                </a:bodyPr>
                <a:lstStyle/>
                <a:p>
                  <a:pPr fontAlgn="base">
                    <a:spcBef>
                      <a:spcPct val="50000"/>
                    </a:spcBef>
                    <a:spcAft>
                      <a:spcPct val="0"/>
                    </a:spcAft>
                    <a:buClr>
                      <a:srgbClr val="F0AB00"/>
                    </a:buClr>
                    <a:buSzPct val="80000"/>
                  </a:pPr>
                  <a:r>
                    <a:rPr lang="en-US" sz="700" b="1" kern="0" dirty="0" smtClean="0">
                      <a:solidFill>
                        <a:schemeClr val="bg2">
                          <a:lumMod val="10000"/>
                        </a:schemeClr>
                      </a:solidFill>
                      <a:ea typeface="Arial Unicode MS" pitchFamily="34" charset="-128"/>
                      <a:cs typeface="Arial Unicode MS" pitchFamily="34" charset="-128"/>
                    </a:rPr>
                    <a:t>Oracle EBS</a:t>
                  </a:r>
                </a:p>
              </p:txBody>
            </p:sp>
            <p:sp>
              <p:nvSpPr>
                <p:cNvPr id="139" name="TextBox 138"/>
                <p:cNvSpPr txBox="1"/>
                <p:nvPr/>
              </p:nvSpPr>
              <p:spPr>
                <a:xfrm>
                  <a:off x="2236831" y="6191242"/>
                  <a:ext cx="323319" cy="180781"/>
                </a:xfrm>
                <a:prstGeom prst="rect">
                  <a:avLst/>
                </a:prstGeom>
                <a:noFill/>
              </p:spPr>
              <p:txBody>
                <a:bodyPr wrap="none" rtlCol="0">
                  <a:spAutoFit/>
                </a:bodyPr>
                <a:lstStyle/>
                <a:p>
                  <a:pPr fontAlgn="base">
                    <a:spcBef>
                      <a:spcPct val="50000"/>
                    </a:spcBef>
                    <a:spcAft>
                      <a:spcPct val="0"/>
                    </a:spcAft>
                    <a:buClr>
                      <a:srgbClr val="F0AB00"/>
                    </a:buClr>
                    <a:buSzPct val="80000"/>
                  </a:pPr>
                  <a:r>
                    <a:rPr lang="en-US" sz="700" b="1" kern="0" dirty="0" smtClean="0">
                      <a:solidFill>
                        <a:schemeClr val="bg2">
                          <a:lumMod val="10000"/>
                        </a:schemeClr>
                      </a:solidFill>
                      <a:ea typeface="Arial Unicode MS" pitchFamily="34" charset="-128"/>
                      <a:cs typeface="Arial Unicode MS" pitchFamily="34" charset="-128"/>
                    </a:rPr>
                    <a:t>JDE</a:t>
                  </a:r>
                </a:p>
              </p:txBody>
            </p:sp>
          </p:grpSp>
        </p:grpSp>
        <p:sp>
          <p:nvSpPr>
            <p:cNvPr id="142" name="Rounded Rectangle 141"/>
            <p:cNvSpPr/>
            <p:nvPr/>
          </p:nvSpPr>
          <p:spPr bwMode="gray">
            <a:xfrm>
              <a:off x="1196007" y="3103805"/>
              <a:ext cx="589822" cy="228600"/>
            </a:xfrm>
            <a:prstGeom prst="roundRect">
              <a:avLst/>
            </a:prstGeom>
            <a:solidFill>
              <a:schemeClr val="tx2">
                <a:lumMod val="75000"/>
              </a:schemeClr>
            </a:solid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BICS</a:t>
              </a:r>
            </a:p>
          </p:txBody>
        </p:sp>
        <p:sp>
          <p:nvSpPr>
            <p:cNvPr id="144" name="Rounded Rectangle 143"/>
            <p:cNvSpPr/>
            <p:nvPr/>
          </p:nvSpPr>
          <p:spPr bwMode="gray">
            <a:xfrm>
              <a:off x="954655" y="3240657"/>
              <a:ext cx="318021" cy="143746"/>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cxnSp>
          <p:nvCxnSpPr>
            <p:cNvPr id="189" name="Elbow Connector 83"/>
            <p:cNvCxnSpPr>
              <a:stCxn id="313" idx="2"/>
              <a:endCxn id="118" idx="3"/>
            </p:cNvCxnSpPr>
            <p:nvPr/>
          </p:nvCxnSpPr>
          <p:spPr>
            <a:xfrm rot="16200000" flipH="1">
              <a:off x="6270336" y="3633619"/>
              <a:ext cx="1016198" cy="437251"/>
            </a:xfrm>
            <a:prstGeom prst="bentConnector4">
              <a:avLst>
                <a:gd name="adj1" fmla="val 40535"/>
                <a:gd name="adj2" fmla="val 138471"/>
              </a:avLst>
            </a:prstGeom>
            <a:ln w="158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Elbow Connector 83"/>
            <p:cNvCxnSpPr>
              <a:stCxn id="92" idx="2"/>
              <a:endCxn id="118" idx="3"/>
            </p:cNvCxnSpPr>
            <p:nvPr/>
          </p:nvCxnSpPr>
          <p:spPr>
            <a:xfrm rot="5400000">
              <a:off x="6576957" y="3775752"/>
              <a:ext cx="1004696" cy="164488"/>
            </a:xfrm>
            <a:prstGeom prst="bentConnector2">
              <a:avLst/>
            </a:prstGeom>
            <a:ln w="158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Elbow Connector 239"/>
            <p:cNvCxnSpPr>
              <a:stCxn id="95" idx="2"/>
              <a:endCxn id="125" idx="0"/>
            </p:cNvCxnSpPr>
            <p:nvPr/>
          </p:nvCxnSpPr>
          <p:spPr>
            <a:xfrm rot="16200000" flipH="1">
              <a:off x="4741217" y="2508088"/>
              <a:ext cx="839732" cy="2508312"/>
            </a:xfrm>
            <a:prstGeom prst="bentConnector3">
              <a:avLst>
                <a:gd name="adj1" fmla="val 50000"/>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Elbow Connector 154"/>
            <p:cNvCxnSpPr>
              <a:stCxn id="94" idx="2"/>
              <a:endCxn id="125" idx="0"/>
            </p:cNvCxnSpPr>
            <p:nvPr/>
          </p:nvCxnSpPr>
          <p:spPr>
            <a:xfrm rot="16200000" flipH="1">
              <a:off x="5049978" y="2816849"/>
              <a:ext cx="839732" cy="1890790"/>
            </a:xfrm>
            <a:prstGeom prst="bentConnector3">
              <a:avLst>
                <a:gd name="adj1" fmla="val 50000"/>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379355" y="4677577"/>
              <a:ext cx="1085317" cy="210584"/>
            </a:xfrm>
            <a:prstGeom prst="rect">
              <a:avLst/>
            </a:prstGeom>
            <a:noFill/>
          </p:spPr>
          <p:txBody>
            <a:bodyPr wrap="none" rtlCol="0">
              <a:spAutoFit/>
            </a:bodyPr>
            <a:lstStyle/>
            <a:p>
              <a:pPr fontAlgn="base">
                <a:spcBef>
                  <a:spcPct val="50000"/>
                </a:spcBef>
                <a:spcAft>
                  <a:spcPct val="0"/>
                </a:spcAft>
                <a:buClr>
                  <a:srgbClr val="F0AB00"/>
                </a:buClr>
                <a:buSzPct val="80000"/>
              </a:pPr>
              <a:r>
                <a:rPr lang="en-US" sz="700" b="1" kern="0" dirty="0" smtClean="0">
                  <a:ea typeface="Arial Unicode MS" pitchFamily="34" charset="-128"/>
                  <a:cs typeface="Arial Unicode MS" pitchFamily="34" charset="-128"/>
                </a:rPr>
                <a:t>SAP NetWeaver BW</a:t>
              </a:r>
            </a:p>
          </p:txBody>
        </p:sp>
        <p:grpSp>
          <p:nvGrpSpPr>
            <p:cNvPr id="8" name="Group 63"/>
            <p:cNvGrpSpPr>
              <a:grpSpLocks noChangeAspect="1"/>
            </p:cNvGrpSpPr>
            <p:nvPr/>
          </p:nvGrpSpPr>
          <p:grpSpPr>
            <a:xfrm>
              <a:off x="2645820" y="4040643"/>
              <a:ext cx="824018" cy="673335"/>
              <a:chOff x="4838134" y="2749713"/>
              <a:chExt cx="699982" cy="571980"/>
            </a:xfrm>
          </p:grpSpPr>
          <p:pic>
            <p:nvPicPr>
              <p:cNvPr id="99" name="Picture 98" descr="db.emf"/>
              <p:cNvPicPr>
                <a:picLocks noChangeAspect="1"/>
              </p:cNvPicPr>
              <p:nvPr/>
            </p:nvPicPr>
            <p:blipFill>
              <a:blip r:embed="rId3" cstate="print"/>
              <a:stretch>
                <a:fillRect/>
              </a:stretch>
            </p:blipFill>
            <p:spPr>
              <a:xfrm>
                <a:off x="4838134" y="2749713"/>
                <a:ext cx="475862" cy="473370"/>
              </a:xfrm>
              <a:prstGeom prst="rect">
                <a:avLst/>
              </a:prstGeom>
              <a:effectLst/>
            </p:spPr>
          </p:pic>
          <p:pic>
            <p:nvPicPr>
              <p:cNvPr id="102" name="Picture 101" descr="db.emf"/>
              <p:cNvPicPr>
                <a:picLocks noChangeAspect="1"/>
              </p:cNvPicPr>
              <p:nvPr/>
            </p:nvPicPr>
            <p:blipFill>
              <a:blip r:embed="rId3" cstate="print"/>
              <a:stretch>
                <a:fillRect/>
              </a:stretch>
            </p:blipFill>
            <p:spPr>
              <a:xfrm>
                <a:off x="5062254" y="2848323"/>
                <a:ext cx="475862" cy="473370"/>
              </a:xfrm>
              <a:prstGeom prst="rect">
                <a:avLst/>
              </a:prstGeom>
              <a:effectLst/>
            </p:spPr>
          </p:pic>
        </p:grpSp>
        <p:sp>
          <p:nvSpPr>
            <p:cNvPr id="109" name="Right Arrow 108"/>
            <p:cNvSpPr/>
            <p:nvPr/>
          </p:nvSpPr>
          <p:spPr bwMode="gray">
            <a:xfrm>
              <a:off x="3801285" y="4314187"/>
              <a:ext cx="880534" cy="365760"/>
            </a:xfrm>
            <a:prstGeom prst="rightArrow">
              <a:avLst/>
            </a:prstGeom>
            <a:gradFill flip="none" rotWithShape="1">
              <a:gsLst>
                <a:gs pos="0">
                  <a:schemeClr val="bg2">
                    <a:lumMod val="25000"/>
                  </a:schemeClr>
                </a:gs>
                <a:gs pos="50000">
                  <a:schemeClr val="accent4">
                    <a:lumMod val="50000"/>
                  </a:schemeClr>
                </a:gs>
                <a:gs pos="100000">
                  <a:schemeClr val="bg1">
                    <a:lumMod val="95000"/>
                    <a:alpha val="10000"/>
                  </a:schemeClr>
                </a:gs>
              </a:gsLst>
              <a:path path="circle">
                <a:fillToRect l="100000" b="100000"/>
              </a:path>
              <a:tileRect t="-100000" r="-10000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16" name="Right Arrow 115"/>
            <p:cNvSpPr/>
            <p:nvPr/>
          </p:nvSpPr>
          <p:spPr bwMode="gray">
            <a:xfrm rot="16200000">
              <a:off x="3313935" y="4905999"/>
              <a:ext cx="381265" cy="254177"/>
            </a:xfrm>
            <a:prstGeom prst="rightArrow">
              <a:avLst/>
            </a:prstGeom>
            <a:solidFill>
              <a:srgbClr val="BAB08B"/>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117" name="Right Arrow 116"/>
            <p:cNvSpPr/>
            <p:nvPr/>
          </p:nvSpPr>
          <p:spPr bwMode="gray">
            <a:xfrm rot="16200000">
              <a:off x="2491597" y="4911757"/>
              <a:ext cx="381265" cy="254177"/>
            </a:xfrm>
            <a:prstGeom prst="rightArrow">
              <a:avLst/>
            </a:prstGeom>
            <a:solidFill>
              <a:srgbClr val="BAB08B"/>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cxnSp>
          <p:nvCxnSpPr>
            <p:cNvPr id="122" name="Elbow Connector 121"/>
            <p:cNvCxnSpPr>
              <a:stCxn id="23" idx="2"/>
              <a:endCxn id="102" idx="0"/>
            </p:cNvCxnSpPr>
            <p:nvPr/>
          </p:nvCxnSpPr>
          <p:spPr>
            <a:xfrm rot="5400000">
              <a:off x="2954031" y="3642303"/>
              <a:ext cx="750139" cy="278708"/>
            </a:xfrm>
            <a:prstGeom prst="bentConnector3">
              <a:avLst>
                <a:gd name="adj1" fmla="val 50000"/>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125"/>
            <p:cNvGrpSpPr/>
            <p:nvPr/>
          </p:nvGrpSpPr>
          <p:grpSpPr>
            <a:xfrm>
              <a:off x="6116186" y="4023360"/>
              <a:ext cx="880875" cy="1235176"/>
              <a:chOff x="7240634" y="4143819"/>
              <a:chExt cx="880875" cy="1235176"/>
            </a:xfrm>
          </p:grpSpPr>
          <p:sp>
            <p:nvSpPr>
              <p:cNvPr id="243" name="Rounded Rectangle 242"/>
              <p:cNvSpPr/>
              <p:nvPr/>
            </p:nvSpPr>
            <p:spPr bwMode="gray">
              <a:xfrm>
                <a:off x="7297156" y="4143819"/>
                <a:ext cx="218362" cy="122890"/>
              </a:xfrm>
              <a:prstGeom prst="roundRect">
                <a:avLst/>
              </a:prstGeom>
              <a:no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244" name="Rounded Rectangle 243"/>
              <p:cNvSpPr/>
              <p:nvPr/>
            </p:nvSpPr>
            <p:spPr bwMode="gray">
              <a:xfrm>
                <a:off x="7449556" y="4296219"/>
                <a:ext cx="218362" cy="122890"/>
              </a:xfrm>
              <a:prstGeom prst="roundRect">
                <a:avLst/>
              </a:prstGeom>
              <a:no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245" name="Rounded Rectangle 244"/>
              <p:cNvSpPr/>
              <p:nvPr/>
            </p:nvSpPr>
            <p:spPr bwMode="gray">
              <a:xfrm>
                <a:off x="7278106" y="4150169"/>
                <a:ext cx="218362" cy="122890"/>
              </a:xfrm>
              <a:prstGeom prst="roundRect">
                <a:avLst/>
              </a:prstGeom>
              <a:no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grpSp>
            <p:nvGrpSpPr>
              <p:cNvPr id="10" name="Group 179"/>
              <p:cNvGrpSpPr/>
              <p:nvPr/>
            </p:nvGrpSpPr>
            <p:grpSpPr>
              <a:xfrm>
                <a:off x="7240634" y="4288428"/>
                <a:ext cx="880875" cy="1090567"/>
                <a:chOff x="5466499" y="4161907"/>
                <a:chExt cx="880875" cy="1090567"/>
              </a:xfrm>
            </p:grpSpPr>
            <p:pic>
              <p:nvPicPr>
                <p:cNvPr id="118" name="Picture 117" descr="raid.emf"/>
                <p:cNvPicPr>
                  <a:picLocks noChangeAspect="1"/>
                </p:cNvPicPr>
                <p:nvPr/>
              </p:nvPicPr>
              <p:blipFill>
                <a:blip r:embed="rId4" cstate="print"/>
                <a:stretch>
                  <a:fillRect/>
                </a:stretch>
              </p:blipFill>
              <p:spPr>
                <a:xfrm>
                  <a:off x="5466499" y="4161907"/>
                  <a:ext cx="880875" cy="384750"/>
                </a:xfrm>
                <a:prstGeom prst="rect">
                  <a:avLst/>
                </a:prstGeom>
                <a:effectLst/>
              </p:spPr>
            </p:pic>
            <p:sp>
              <p:nvSpPr>
                <p:cNvPr id="120" name="TextBox 119"/>
                <p:cNvSpPr txBox="1"/>
                <p:nvPr/>
              </p:nvSpPr>
              <p:spPr>
                <a:xfrm>
                  <a:off x="5558711" y="4558537"/>
                  <a:ext cx="683723" cy="210584"/>
                </a:xfrm>
                <a:prstGeom prst="rect">
                  <a:avLst/>
                </a:prstGeom>
                <a:noFill/>
              </p:spPr>
              <p:txBody>
                <a:bodyPr wrap="none" rtlCol="0">
                  <a:spAutoFit/>
                </a:bodyPr>
                <a:lstStyle/>
                <a:p>
                  <a:pPr fontAlgn="base">
                    <a:spcBef>
                      <a:spcPct val="50000"/>
                    </a:spcBef>
                    <a:spcAft>
                      <a:spcPct val="0"/>
                    </a:spcAft>
                    <a:buClr>
                      <a:srgbClr val="F0AB00"/>
                    </a:buClr>
                    <a:buSzPct val="80000"/>
                  </a:pPr>
                  <a:r>
                    <a:rPr lang="en-US" sz="700" b="1" kern="0" dirty="0" smtClean="0">
                      <a:ea typeface="Arial Unicode MS" pitchFamily="34" charset="-128"/>
                      <a:cs typeface="Arial Unicode MS" pitchFamily="34" charset="-128"/>
                    </a:rPr>
                    <a:t>SAP HANA</a:t>
                  </a:r>
                </a:p>
              </p:txBody>
            </p:sp>
            <p:sp>
              <p:nvSpPr>
                <p:cNvPr id="121" name="Right Arrow 120"/>
                <p:cNvSpPr/>
                <p:nvPr/>
              </p:nvSpPr>
              <p:spPr bwMode="gray">
                <a:xfrm rot="16200000">
                  <a:off x="5749439" y="4934753"/>
                  <a:ext cx="381265" cy="254177"/>
                </a:xfrm>
                <a:prstGeom prst="rightArrow">
                  <a:avLst/>
                </a:prstGeom>
                <a:solidFill>
                  <a:srgbClr val="BAB08B"/>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grpSp>
          <p:sp>
            <p:nvSpPr>
              <p:cNvPr id="123" name="Rounded Rectangle 122"/>
              <p:cNvSpPr/>
              <p:nvPr/>
            </p:nvSpPr>
            <p:spPr bwMode="gray">
              <a:xfrm>
                <a:off x="7449556" y="4296219"/>
                <a:ext cx="218362" cy="122890"/>
              </a:xfrm>
              <a:prstGeom prst="roundRect">
                <a:avLst/>
              </a:prstGeom>
              <a:no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124" name="Rounded Rectangle 123"/>
              <p:cNvSpPr/>
              <p:nvPr/>
            </p:nvSpPr>
            <p:spPr bwMode="gray">
              <a:xfrm>
                <a:off x="7601956" y="4448619"/>
                <a:ext cx="218362" cy="122890"/>
              </a:xfrm>
              <a:prstGeom prst="roundRect">
                <a:avLst/>
              </a:prstGeom>
              <a:no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125" name="Rounded Rectangle 124"/>
              <p:cNvSpPr/>
              <p:nvPr/>
            </p:nvSpPr>
            <p:spPr bwMode="gray">
              <a:xfrm>
                <a:off x="7430506" y="4302569"/>
                <a:ext cx="218362" cy="122890"/>
              </a:xfrm>
              <a:prstGeom prst="roundRect">
                <a:avLst/>
              </a:prstGeom>
              <a:no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grpSp>
        <p:cxnSp>
          <p:nvCxnSpPr>
            <p:cNvPr id="119" name="Elbow Connector 65"/>
            <p:cNvCxnSpPr>
              <a:stCxn id="142" idx="2"/>
              <a:endCxn id="99" idx="1"/>
            </p:cNvCxnSpPr>
            <p:nvPr/>
          </p:nvCxnSpPr>
          <p:spPr>
            <a:xfrm rot="16200000" flipH="1">
              <a:off x="1574937" y="3248386"/>
              <a:ext cx="986864" cy="1154902"/>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25"/>
            <p:cNvGrpSpPr/>
            <p:nvPr/>
          </p:nvGrpSpPr>
          <p:grpSpPr>
            <a:xfrm>
              <a:off x="4839813" y="4005796"/>
              <a:ext cx="1152812" cy="1235176"/>
              <a:chOff x="7134448" y="4143819"/>
              <a:chExt cx="1152812" cy="1235176"/>
            </a:xfrm>
          </p:grpSpPr>
          <p:sp>
            <p:nvSpPr>
              <p:cNvPr id="129" name="Rounded Rectangle 128"/>
              <p:cNvSpPr/>
              <p:nvPr/>
            </p:nvSpPr>
            <p:spPr bwMode="gray">
              <a:xfrm>
                <a:off x="7297156" y="4143819"/>
                <a:ext cx="218362" cy="122890"/>
              </a:xfrm>
              <a:prstGeom prst="roundRect">
                <a:avLst/>
              </a:prstGeom>
              <a:no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133" name="Rounded Rectangle 132"/>
              <p:cNvSpPr/>
              <p:nvPr/>
            </p:nvSpPr>
            <p:spPr bwMode="gray">
              <a:xfrm>
                <a:off x="7449556" y="4296219"/>
                <a:ext cx="218362" cy="122890"/>
              </a:xfrm>
              <a:prstGeom prst="roundRect">
                <a:avLst/>
              </a:prstGeom>
              <a:no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136" name="Rounded Rectangle 135"/>
              <p:cNvSpPr/>
              <p:nvPr/>
            </p:nvSpPr>
            <p:spPr bwMode="gray">
              <a:xfrm>
                <a:off x="7278106" y="4150169"/>
                <a:ext cx="218362" cy="122890"/>
              </a:xfrm>
              <a:prstGeom prst="roundRect">
                <a:avLst/>
              </a:prstGeom>
              <a:no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grpSp>
            <p:nvGrpSpPr>
              <p:cNvPr id="12" name="Group 179"/>
              <p:cNvGrpSpPr/>
              <p:nvPr/>
            </p:nvGrpSpPr>
            <p:grpSpPr>
              <a:xfrm>
                <a:off x="7134448" y="4288428"/>
                <a:ext cx="1152812" cy="1090567"/>
                <a:chOff x="5360313" y="4161907"/>
                <a:chExt cx="1152812" cy="1090567"/>
              </a:xfrm>
            </p:grpSpPr>
            <p:pic>
              <p:nvPicPr>
                <p:cNvPr id="149" name="Picture 148" descr="raid.emf"/>
                <p:cNvPicPr>
                  <a:picLocks noChangeAspect="1"/>
                </p:cNvPicPr>
                <p:nvPr/>
              </p:nvPicPr>
              <p:blipFill>
                <a:blip r:embed="rId4" cstate="print"/>
                <a:stretch>
                  <a:fillRect/>
                </a:stretch>
              </p:blipFill>
              <p:spPr>
                <a:xfrm>
                  <a:off x="5466499" y="4161907"/>
                  <a:ext cx="880875" cy="384750"/>
                </a:xfrm>
                <a:prstGeom prst="rect">
                  <a:avLst/>
                </a:prstGeom>
                <a:effectLst/>
              </p:spPr>
            </p:pic>
            <p:sp>
              <p:nvSpPr>
                <p:cNvPr id="151" name="TextBox 150"/>
                <p:cNvSpPr txBox="1"/>
                <p:nvPr/>
              </p:nvSpPr>
              <p:spPr>
                <a:xfrm>
                  <a:off x="5360313" y="4558536"/>
                  <a:ext cx="1152812" cy="210584"/>
                </a:xfrm>
                <a:prstGeom prst="rect">
                  <a:avLst/>
                </a:prstGeom>
                <a:noFill/>
              </p:spPr>
              <p:txBody>
                <a:bodyPr wrap="none" rtlCol="0">
                  <a:spAutoFit/>
                </a:bodyPr>
                <a:lstStyle/>
                <a:p>
                  <a:pPr fontAlgn="base">
                    <a:spcBef>
                      <a:spcPct val="50000"/>
                    </a:spcBef>
                    <a:spcAft>
                      <a:spcPct val="0"/>
                    </a:spcAft>
                    <a:buClr>
                      <a:srgbClr val="F0AB00"/>
                    </a:buClr>
                    <a:buSzPct val="80000"/>
                  </a:pPr>
                  <a:r>
                    <a:rPr lang="en-US" sz="700" b="1" kern="0" dirty="0" smtClean="0">
                      <a:ea typeface="Arial Unicode MS" pitchFamily="34" charset="-128"/>
                      <a:cs typeface="Arial Unicode MS" pitchFamily="34" charset="-128"/>
                    </a:rPr>
                    <a:t>SAP NetWeaver BWA</a:t>
                  </a:r>
                </a:p>
              </p:txBody>
            </p:sp>
            <p:sp>
              <p:nvSpPr>
                <p:cNvPr id="152" name="Right Arrow 151"/>
                <p:cNvSpPr/>
                <p:nvPr/>
              </p:nvSpPr>
              <p:spPr bwMode="gray">
                <a:xfrm rot="16200000">
                  <a:off x="5749439" y="4934753"/>
                  <a:ext cx="381265" cy="254177"/>
                </a:xfrm>
                <a:prstGeom prst="rightArrow">
                  <a:avLst/>
                </a:prstGeom>
                <a:solidFill>
                  <a:srgbClr val="BAB08B"/>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grpSp>
          <p:sp>
            <p:nvSpPr>
              <p:cNvPr id="141" name="Rounded Rectangle 140"/>
              <p:cNvSpPr/>
              <p:nvPr/>
            </p:nvSpPr>
            <p:spPr bwMode="gray">
              <a:xfrm>
                <a:off x="7449556" y="4296219"/>
                <a:ext cx="218362" cy="122890"/>
              </a:xfrm>
              <a:prstGeom prst="roundRect">
                <a:avLst/>
              </a:prstGeom>
              <a:no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145" name="Rounded Rectangle 144"/>
              <p:cNvSpPr/>
              <p:nvPr/>
            </p:nvSpPr>
            <p:spPr bwMode="gray">
              <a:xfrm>
                <a:off x="7601956" y="4448619"/>
                <a:ext cx="218362" cy="122890"/>
              </a:xfrm>
              <a:prstGeom prst="roundRect">
                <a:avLst/>
              </a:prstGeom>
              <a:no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148" name="Rounded Rectangle 147"/>
              <p:cNvSpPr/>
              <p:nvPr/>
            </p:nvSpPr>
            <p:spPr bwMode="gray">
              <a:xfrm>
                <a:off x="7430506" y="4302569"/>
                <a:ext cx="218362" cy="122890"/>
              </a:xfrm>
              <a:prstGeom prst="roundRect">
                <a:avLst/>
              </a:prstGeom>
              <a:noFill/>
              <a:ln w="3175" algn="ctr">
                <a:noFill/>
                <a:miter lim="800000"/>
                <a:headEnd/>
                <a:tailEnd/>
              </a:ln>
              <a:effectLst>
                <a:outerShdw blurRad="50800" dist="38100" dir="16200000" rotWithShape="0">
                  <a:prstClr val="black">
                    <a:alpha val="40000"/>
                  </a:prstClr>
                </a:outerShdw>
              </a:effectLst>
            </p:spPr>
            <p:txBody>
              <a:bodyPr lIns="0" tIns="0" rIns="0" bIns="0" rtlCol="0" anchor="t" anchorCtr="0"/>
              <a:lstStyle/>
              <a:p>
                <a:pPr marR="0"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grpSp>
        <p:cxnSp>
          <p:nvCxnSpPr>
            <p:cNvPr id="158" name="Elbow Connector 65"/>
            <p:cNvCxnSpPr>
              <a:stCxn id="160" idx="2"/>
              <a:endCxn id="169" idx="3"/>
            </p:cNvCxnSpPr>
            <p:nvPr/>
          </p:nvCxnSpPr>
          <p:spPr>
            <a:xfrm rot="5400000">
              <a:off x="7486454" y="2287065"/>
              <a:ext cx="1306264" cy="475584"/>
            </a:xfrm>
            <a:prstGeom prst="bentConnector2">
              <a:avLst/>
            </a:prstGeom>
            <a:ln w="158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0" name="Rounded Rectangle 159"/>
            <p:cNvSpPr/>
            <p:nvPr/>
          </p:nvSpPr>
          <p:spPr bwMode="gray">
            <a:xfrm>
              <a:off x="8079456" y="1684250"/>
              <a:ext cx="595844" cy="187475"/>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163" name="Elbow Connector 65"/>
            <p:cNvCxnSpPr>
              <a:stCxn id="166" idx="2"/>
              <a:endCxn id="149" idx="0"/>
            </p:cNvCxnSpPr>
            <p:nvPr/>
          </p:nvCxnSpPr>
          <p:spPr>
            <a:xfrm rot="5400000">
              <a:off x="5204855" y="3603188"/>
              <a:ext cx="728800" cy="365635"/>
            </a:xfrm>
            <a:prstGeom prst="bentConnector3">
              <a:avLst>
                <a:gd name="adj1" fmla="val 50000"/>
              </a:avLst>
            </a:prstGeom>
            <a:ln w="158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6" name="Rounded Rectangle 165"/>
            <p:cNvSpPr/>
            <p:nvPr/>
          </p:nvSpPr>
          <p:spPr bwMode="gray">
            <a:xfrm>
              <a:off x="5454150" y="3234130"/>
              <a:ext cx="595844" cy="187475"/>
            </a:xfrm>
            <a:prstGeom prst="roundRect">
              <a:avLst/>
            </a:prstGeom>
            <a:noFill/>
            <a:ln w="3175"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1"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rgbClr val="666666"/>
                </a:solidFill>
              </a:rPr>
              <a:t>SAP BusinessObjects 4.0 Connectivity for SAP Landscape</a:t>
            </a:r>
            <a:br>
              <a:rPr lang="en-US" sz="1800" dirty="0" smtClean="0">
                <a:solidFill>
                  <a:srgbClr val="666666"/>
                </a:solidFill>
              </a:rPr>
            </a:br>
            <a:r>
              <a:rPr lang="en-US" sz="1600" dirty="0" smtClean="0">
                <a:solidFill>
                  <a:srgbClr val="666666"/>
                </a:solidFill>
              </a:rPr>
              <a:t>Meta-Data Support for </a:t>
            </a:r>
            <a:r>
              <a:rPr lang="en-US" sz="1600" dirty="0" err="1" smtClean="0">
                <a:solidFill>
                  <a:srgbClr val="666666"/>
                </a:solidFill>
              </a:rPr>
              <a:t>BEx</a:t>
            </a:r>
            <a:r>
              <a:rPr lang="en-US" sz="1600" dirty="0" smtClean="0">
                <a:solidFill>
                  <a:srgbClr val="666666"/>
                </a:solidFill>
              </a:rPr>
              <a:t> Queries</a:t>
            </a:r>
            <a:endParaRPr lang="en-US" sz="2000" dirty="0"/>
          </a:p>
        </p:txBody>
      </p:sp>
      <p:graphicFrame>
        <p:nvGraphicFramePr>
          <p:cNvPr id="3" name="Table 2"/>
          <p:cNvGraphicFramePr>
            <a:graphicFrameLocks noGrp="1"/>
          </p:cNvGraphicFramePr>
          <p:nvPr/>
        </p:nvGraphicFramePr>
        <p:xfrm>
          <a:off x="324000" y="1310910"/>
          <a:ext cx="8495998" cy="4895872"/>
        </p:xfrm>
        <a:graphic>
          <a:graphicData uri="http://schemas.openxmlformats.org/drawingml/2006/table">
            <a:tbl>
              <a:tblPr firstRow="1" bandRow="1">
                <a:tableStyleId>{5C22544A-7EE6-4342-B048-85BDC9FD1C3A}</a:tableStyleId>
              </a:tblPr>
              <a:tblGrid>
                <a:gridCol w="2044497"/>
                <a:gridCol w="921643"/>
                <a:gridCol w="921643"/>
                <a:gridCol w="921643"/>
                <a:gridCol w="921643"/>
                <a:gridCol w="921643"/>
                <a:gridCol w="921643"/>
                <a:gridCol w="921643"/>
              </a:tblGrid>
              <a:tr h="854224">
                <a:tc>
                  <a:txBody>
                    <a:bodyPr/>
                    <a:lstStyle/>
                    <a:p>
                      <a:r>
                        <a:rPr lang="en-US" sz="900" dirty="0" err="1" smtClean="0"/>
                        <a:t>BEx</a:t>
                      </a:r>
                      <a:r>
                        <a:rPr lang="en-US" sz="900" dirty="0" smtClean="0"/>
                        <a:t> Query</a:t>
                      </a:r>
                      <a:r>
                        <a:rPr lang="en-US" sz="900" baseline="0" dirty="0" smtClean="0"/>
                        <a:t> Element</a:t>
                      </a:r>
                      <a:endParaRPr lang="en-US" sz="900" dirty="0"/>
                    </a:p>
                  </a:txBody>
                  <a:tcPr/>
                </a:tc>
                <a:tc>
                  <a:txBody>
                    <a:bodyPr/>
                    <a:lstStyle/>
                    <a:p>
                      <a:pPr algn="ctr"/>
                      <a:r>
                        <a:rPr lang="en-US" sz="900" dirty="0" smtClean="0"/>
                        <a:t>Crystal</a:t>
                      </a:r>
                      <a:r>
                        <a:rPr lang="en-US" sz="900" baseline="0" dirty="0" smtClean="0"/>
                        <a:t> Reports for Enterprise</a:t>
                      </a:r>
                      <a:br>
                        <a:rPr lang="en-US" sz="900" baseline="0" dirty="0" smtClean="0"/>
                      </a:br>
                      <a:r>
                        <a:rPr lang="en-US" sz="900" baseline="0" dirty="0" smtClean="0"/>
                        <a:t>(BICS)</a:t>
                      </a:r>
                      <a:endParaRPr lang="en-US" sz="900" dirty="0"/>
                    </a:p>
                  </a:txBody>
                  <a:tcPr/>
                </a:tc>
                <a:tc>
                  <a:txBody>
                    <a:bodyPr/>
                    <a:lstStyle/>
                    <a:p>
                      <a:pPr algn="ctr"/>
                      <a:r>
                        <a:rPr lang="en-US" sz="900" dirty="0" smtClean="0"/>
                        <a:t>Web Intelligence</a:t>
                      </a:r>
                      <a:br>
                        <a:rPr lang="en-US" sz="900" dirty="0" smtClean="0"/>
                      </a:br>
                      <a:r>
                        <a:rPr lang="en-US" sz="900" dirty="0" smtClean="0"/>
                        <a:t>(BICS)</a:t>
                      </a:r>
                      <a:endParaRPr lang="en-US" sz="900" dirty="0"/>
                    </a:p>
                  </a:txBody>
                  <a:tcPr/>
                </a:tc>
                <a:tc>
                  <a:txBody>
                    <a:bodyPr/>
                    <a:lstStyle/>
                    <a:p>
                      <a:pPr algn="ctr"/>
                      <a:r>
                        <a:rPr lang="en-US" sz="900" dirty="0" smtClean="0"/>
                        <a:t>Dashboards (former </a:t>
                      </a:r>
                      <a:r>
                        <a:rPr lang="en-US" sz="900" dirty="0" err="1" smtClean="0"/>
                        <a:t>Xcelsius</a:t>
                      </a:r>
                      <a:r>
                        <a:rPr lang="en-US" sz="900" dirty="0" smtClean="0"/>
                        <a:t>)</a:t>
                      </a:r>
                      <a:endParaRPr lang="en-US" sz="900" dirty="0"/>
                    </a:p>
                  </a:txBody>
                  <a:tcPr/>
                </a:tc>
                <a:tc>
                  <a:txBody>
                    <a:bodyPr/>
                    <a:lstStyle/>
                    <a:p>
                      <a:pPr algn="ctr"/>
                      <a:r>
                        <a:rPr lang="en-US" sz="900" dirty="0" smtClean="0"/>
                        <a:t>Analysis,</a:t>
                      </a:r>
                      <a:r>
                        <a:rPr lang="en-US" sz="900" baseline="0" dirty="0" smtClean="0"/>
                        <a:t> edition for MS Office</a:t>
                      </a:r>
                      <a:endParaRPr lang="en-US" sz="900" dirty="0"/>
                    </a:p>
                  </a:txBody>
                  <a:tcPr/>
                </a:tc>
                <a:tc>
                  <a:txBody>
                    <a:bodyPr/>
                    <a:lstStyle/>
                    <a:p>
                      <a:pPr algn="ctr"/>
                      <a:r>
                        <a:rPr lang="en-US" sz="900" dirty="0" smtClean="0"/>
                        <a:t>Analysis,</a:t>
                      </a:r>
                      <a:r>
                        <a:rPr lang="en-US" sz="900" baseline="0" dirty="0" smtClean="0"/>
                        <a:t> OLAP Edition</a:t>
                      </a:r>
                      <a:endParaRPr lang="en-US" sz="900" dirty="0"/>
                    </a:p>
                  </a:txBody>
                  <a:tcPr/>
                </a:tc>
                <a:tc>
                  <a:txBody>
                    <a:bodyPr/>
                    <a:lstStyle/>
                    <a:p>
                      <a:pPr algn="ctr"/>
                      <a:r>
                        <a:rPr lang="en-US" sz="900" dirty="0" smtClean="0"/>
                        <a:t>SAP Business</a:t>
                      </a:r>
                      <a:br>
                        <a:rPr lang="en-US" sz="900" dirty="0" smtClean="0"/>
                      </a:br>
                      <a:r>
                        <a:rPr lang="en-US" sz="900" dirty="0" smtClean="0"/>
                        <a:t>Objects Explorer</a:t>
                      </a:r>
                      <a:br>
                        <a:rPr lang="en-US" sz="900" dirty="0" smtClean="0"/>
                      </a:br>
                      <a:endParaRPr lang="en-US" sz="900" dirty="0"/>
                    </a:p>
                  </a:txBody>
                  <a:tcPr/>
                </a:tc>
                <a:tc>
                  <a:txBody>
                    <a:bodyPr/>
                    <a:lstStyle/>
                    <a:p>
                      <a:pPr algn="ctr"/>
                      <a:r>
                        <a:rPr lang="en-US" sz="900" dirty="0" smtClean="0"/>
                        <a:t>Universe (Relational)</a:t>
                      </a:r>
                      <a:endParaRPr lang="en-US" sz="900" dirty="0"/>
                    </a:p>
                  </a:txBody>
                  <a:tcPr/>
                </a:tc>
              </a:tr>
              <a:tr h="310896">
                <a:tc>
                  <a:txBody>
                    <a:bodyPr/>
                    <a:lstStyle/>
                    <a:p>
                      <a:pPr marL="0" marR="0">
                        <a:lnSpc>
                          <a:spcPct val="115000"/>
                        </a:lnSpc>
                        <a:spcBef>
                          <a:spcPts val="0"/>
                        </a:spcBef>
                        <a:spcAft>
                          <a:spcPts val="1000"/>
                        </a:spcAft>
                      </a:pPr>
                      <a:r>
                        <a:rPr lang="en-US" sz="900" dirty="0" err="1" smtClean="0"/>
                        <a:t>InfoProvider</a:t>
                      </a:r>
                      <a:r>
                        <a:rPr lang="en-US" sz="900" baseline="0" dirty="0" smtClean="0"/>
                        <a:t> </a:t>
                      </a:r>
                      <a:r>
                        <a:rPr lang="en-US" sz="900" dirty="0" smtClean="0"/>
                        <a:t>Dimension </a:t>
                      </a:r>
                      <a:endParaRPr lang="en-US" sz="900" dirty="0">
                        <a:latin typeface="+mn-lt"/>
                        <a:ea typeface="Times New Roman"/>
                        <a:cs typeface="Times New Roman"/>
                      </a:endParaRPr>
                    </a:p>
                  </a:txBody>
                  <a:tcPr marL="47685" marR="47685" marT="0" marB="0" anchor="ct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r>
              <a:tr h="310896">
                <a:tc>
                  <a:txBody>
                    <a:bodyPr/>
                    <a:lstStyle/>
                    <a:p>
                      <a:pPr marL="0" marR="0">
                        <a:lnSpc>
                          <a:spcPct val="115000"/>
                        </a:lnSpc>
                        <a:spcBef>
                          <a:spcPts val="0"/>
                        </a:spcBef>
                        <a:spcAft>
                          <a:spcPts val="1000"/>
                        </a:spcAft>
                      </a:pPr>
                      <a:r>
                        <a:rPr lang="en-US" sz="900" dirty="0"/>
                        <a:t>Characteristic</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solidFill>
                          <a:srgbClr val="FF0000"/>
                        </a:solidFill>
                      </a:endParaRPr>
                    </a:p>
                  </a:txBody>
                  <a:tcPr/>
                </a:tc>
                <a:tc>
                  <a:txBody>
                    <a:bodyPr/>
                    <a:lstStyle/>
                    <a:p>
                      <a:pPr algn="ctr"/>
                      <a:r>
                        <a:rPr lang="en-US" sz="900" dirty="0" smtClean="0">
                          <a:solidFill>
                            <a:srgbClr val="00B050"/>
                          </a:solidFill>
                          <a:sym typeface="Wingdings"/>
                        </a:rPr>
                        <a:t></a:t>
                      </a:r>
                      <a:endParaRPr lang="en-US" sz="900" dirty="0">
                        <a:solidFill>
                          <a:srgbClr val="FF0000"/>
                        </a:solidFill>
                      </a:endParaRPr>
                    </a:p>
                  </a:txBody>
                  <a:tcPr/>
                </a:tc>
                <a:tc>
                  <a:txBody>
                    <a:bodyPr/>
                    <a:lstStyle/>
                    <a:p>
                      <a:pPr algn="ctr"/>
                      <a:r>
                        <a:rPr lang="en-US" sz="900" dirty="0" smtClean="0">
                          <a:solidFill>
                            <a:srgbClr val="00B050"/>
                          </a:solidFill>
                          <a:sym typeface="Wingdings"/>
                        </a:rPr>
                        <a:t></a:t>
                      </a:r>
                      <a:endParaRPr lang="en-US" sz="900" dirty="0">
                        <a:solidFill>
                          <a:srgbClr val="FF0000"/>
                        </a:solidFill>
                      </a:endParaRPr>
                    </a:p>
                  </a:txBody>
                  <a:tcPr/>
                </a:tc>
                <a:tc>
                  <a:txBody>
                    <a:bodyPr/>
                    <a:lstStyle/>
                    <a:p>
                      <a:pPr algn="ctr"/>
                      <a:r>
                        <a:rPr lang="en-US" sz="900" dirty="0" smtClean="0">
                          <a:solidFill>
                            <a:srgbClr val="00B050"/>
                          </a:solidFill>
                          <a:sym typeface="Wingdings"/>
                        </a:rPr>
                        <a:t></a:t>
                      </a:r>
                      <a:endParaRPr lang="en-US" sz="900" dirty="0">
                        <a:solidFill>
                          <a:srgbClr val="FF0000"/>
                        </a:solidFill>
                      </a:endParaRPr>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B050"/>
                          </a:solidFill>
                          <a:sym typeface="Wingdings"/>
                        </a:rPr>
                        <a:t></a:t>
                      </a:r>
                      <a:endParaRPr lang="en-US" sz="900" dirty="0" smtClean="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solidFill>
                          <a:srgbClr val="FF0000"/>
                        </a:solidFill>
                      </a:endParaRPr>
                    </a:p>
                  </a:txBody>
                  <a:tcPr/>
                </a:tc>
              </a:tr>
              <a:tr h="310896">
                <a:tc>
                  <a:txBody>
                    <a:bodyPr/>
                    <a:lstStyle/>
                    <a:p>
                      <a:pPr marL="0" marR="0">
                        <a:lnSpc>
                          <a:spcPct val="115000"/>
                        </a:lnSpc>
                        <a:spcBef>
                          <a:spcPts val="0"/>
                        </a:spcBef>
                        <a:spcAft>
                          <a:spcPts val="1000"/>
                        </a:spcAft>
                      </a:pPr>
                      <a:r>
                        <a:rPr lang="en-US" sz="900" dirty="0"/>
                        <a:t>Characteristic with </a:t>
                      </a:r>
                      <a:r>
                        <a:rPr lang="en-US" sz="900" dirty="0" smtClean="0"/>
                        <a:t>Hierarchy</a:t>
                      </a:r>
                      <a:endParaRPr lang="en-US" sz="900" dirty="0">
                        <a:latin typeface="+mn-lt"/>
                        <a:ea typeface="Times New Roman"/>
                        <a:cs typeface="Times New Roman"/>
                      </a:endParaRPr>
                    </a:p>
                  </a:txBody>
                  <a:tcPr marL="47685" marR="4768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B050"/>
                          </a:solidFill>
                          <a:sym typeface="Wingdings"/>
                        </a:rPr>
                        <a:t></a:t>
                      </a:r>
                      <a:endParaRPr lang="en-US" sz="9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B050"/>
                          </a:solidFill>
                          <a:sym typeface="Wingdings"/>
                        </a:rPr>
                        <a:t></a:t>
                      </a:r>
                      <a:endParaRPr lang="en-US" sz="9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B050"/>
                          </a:solidFill>
                          <a:sym typeface="Wingdings"/>
                        </a:rPr>
                        <a:t></a:t>
                      </a:r>
                      <a:endParaRPr lang="en-US" sz="9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B050"/>
                          </a:solidFill>
                          <a:sym typeface="Wingdings"/>
                        </a:rPr>
                        <a:t></a:t>
                      </a:r>
                      <a:endParaRPr lang="en-US" sz="9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B050"/>
                          </a:solidFill>
                          <a:sym typeface="Wingdings"/>
                        </a:rPr>
                        <a:t></a:t>
                      </a:r>
                      <a:endParaRPr lang="en-US" sz="9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FF0000"/>
                          </a:solidFill>
                          <a:sym typeface="Wingdings"/>
                        </a:rPr>
                        <a:t></a:t>
                      </a:r>
                      <a:endParaRPr lang="en-US" sz="900" dirty="0" smtClean="0">
                        <a:solidFill>
                          <a:srgbClr val="00B050"/>
                        </a:solidFill>
                      </a:endParaRPr>
                    </a:p>
                  </a:txBody>
                  <a:tcPr/>
                </a:tc>
              </a:tr>
              <a:tr h="310896">
                <a:tc>
                  <a:txBody>
                    <a:bodyPr/>
                    <a:lstStyle/>
                    <a:p>
                      <a:pPr marL="0" marR="0">
                        <a:lnSpc>
                          <a:spcPct val="115000"/>
                        </a:lnSpc>
                        <a:spcBef>
                          <a:spcPts val="0"/>
                        </a:spcBef>
                        <a:spcAft>
                          <a:spcPts val="1000"/>
                        </a:spcAft>
                      </a:pPr>
                      <a:r>
                        <a:rPr lang="en-US" sz="900" dirty="0"/>
                        <a:t>Structure based on </a:t>
                      </a:r>
                      <a:r>
                        <a:rPr lang="en-US" sz="900" dirty="0" smtClean="0"/>
                        <a:t>Characteristics</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10896">
                <a:tc>
                  <a:txBody>
                    <a:bodyPr/>
                    <a:lstStyle/>
                    <a:p>
                      <a:pPr marL="0" marR="0">
                        <a:lnSpc>
                          <a:spcPct val="115000"/>
                        </a:lnSpc>
                        <a:spcBef>
                          <a:spcPts val="0"/>
                        </a:spcBef>
                        <a:spcAft>
                          <a:spcPts val="1000"/>
                        </a:spcAft>
                      </a:pPr>
                      <a:r>
                        <a:rPr lang="en-US" sz="900" dirty="0"/>
                        <a:t>Navigational </a:t>
                      </a:r>
                      <a:r>
                        <a:rPr lang="en-US" sz="900" dirty="0" smtClean="0"/>
                        <a:t>Attribute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B050"/>
                          </a:solidFill>
                          <a:sym typeface="Wingdings"/>
                        </a:rPr>
                        <a:t></a:t>
                      </a:r>
                      <a:endParaRPr lang="en-US" sz="900" dirty="0" smtClean="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r>
              <a:tr h="310896">
                <a:tc>
                  <a:txBody>
                    <a:bodyPr/>
                    <a:lstStyle/>
                    <a:p>
                      <a:pPr marL="0" marR="0">
                        <a:lnSpc>
                          <a:spcPct val="115000"/>
                        </a:lnSpc>
                        <a:spcBef>
                          <a:spcPts val="0"/>
                        </a:spcBef>
                        <a:spcAft>
                          <a:spcPts val="1000"/>
                        </a:spcAft>
                      </a:pPr>
                      <a:r>
                        <a:rPr lang="en-US" sz="900" dirty="0"/>
                        <a:t>Display Attribute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FF0000"/>
                          </a:solidFill>
                          <a:sym typeface="Wingdings"/>
                        </a:rPr>
                        <a:t>4.1</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FF0000"/>
                          </a:solidFill>
                          <a:sym typeface="Wingdings"/>
                        </a:rPr>
                        <a:t>4.1</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r>
              <a:tr h="310896">
                <a:tc>
                  <a:txBody>
                    <a:bodyPr/>
                    <a:lstStyle/>
                    <a:p>
                      <a:pPr marL="0" marR="0">
                        <a:lnSpc>
                          <a:spcPct val="115000"/>
                        </a:lnSpc>
                        <a:spcBef>
                          <a:spcPts val="0"/>
                        </a:spcBef>
                        <a:spcAft>
                          <a:spcPts val="1000"/>
                        </a:spcAft>
                      </a:pPr>
                      <a:r>
                        <a:rPr lang="en-US" sz="900" dirty="0"/>
                        <a:t>Key Figure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B050"/>
                          </a:solidFill>
                          <a:sym typeface="Wingdings"/>
                        </a:rPr>
                        <a:t></a:t>
                      </a:r>
                      <a:endParaRPr lang="en-US" sz="900" dirty="0" smtClean="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r>
              <a:tr h="310896">
                <a:tc>
                  <a:txBody>
                    <a:bodyPr/>
                    <a:lstStyle/>
                    <a:p>
                      <a:pPr marL="0" marR="0">
                        <a:lnSpc>
                          <a:spcPct val="115000"/>
                        </a:lnSpc>
                        <a:spcBef>
                          <a:spcPts val="0"/>
                        </a:spcBef>
                        <a:spcAft>
                          <a:spcPts val="1000"/>
                        </a:spcAft>
                      </a:pPr>
                      <a:r>
                        <a:rPr lang="en-US" sz="900" dirty="0" smtClean="0">
                          <a:latin typeface="+mn-lt"/>
                          <a:ea typeface="Times New Roman"/>
                          <a:cs typeface="Times New Roman"/>
                        </a:rPr>
                        <a:t>Unit / Currency</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r>
              <a:tr h="310896">
                <a:tc>
                  <a:txBody>
                    <a:bodyPr/>
                    <a:lstStyle/>
                    <a:p>
                      <a:pPr marL="0" marR="0">
                        <a:lnSpc>
                          <a:spcPct val="115000"/>
                        </a:lnSpc>
                        <a:spcBef>
                          <a:spcPts val="0"/>
                        </a:spcBef>
                        <a:spcAft>
                          <a:spcPts val="1000"/>
                        </a:spcAft>
                      </a:pPr>
                      <a:r>
                        <a:rPr lang="en-US" sz="900" dirty="0"/>
                        <a:t>Calculated Key </a:t>
                      </a:r>
                      <a:r>
                        <a:rPr lang="en-US" sz="900" dirty="0" smtClean="0"/>
                        <a:t>Figure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10896">
                <a:tc>
                  <a:txBody>
                    <a:bodyPr/>
                    <a:lstStyle/>
                    <a:p>
                      <a:pPr marL="0" marR="0">
                        <a:lnSpc>
                          <a:spcPct val="115000"/>
                        </a:lnSpc>
                        <a:spcBef>
                          <a:spcPts val="0"/>
                        </a:spcBef>
                        <a:spcAft>
                          <a:spcPts val="1000"/>
                        </a:spcAft>
                      </a:pPr>
                      <a:r>
                        <a:rPr lang="en-US" sz="900" dirty="0"/>
                        <a:t>Restricted Key </a:t>
                      </a:r>
                      <a:r>
                        <a:rPr lang="en-US" sz="900" dirty="0" smtClean="0"/>
                        <a:t>Figure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10896">
                <a:tc>
                  <a:txBody>
                    <a:bodyPr/>
                    <a:lstStyle/>
                    <a:p>
                      <a:pPr marL="0" marR="0">
                        <a:lnSpc>
                          <a:spcPct val="115000"/>
                        </a:lnSpc>
                        <a:spcBef>
                          <a:spcPts val="0"/>
                        </a:spcBef>
                        <a:spcAft>
                          <a:spcPts val="1000"/>
                        </a:spcAft>
                      </a:pPr>
                      <a:r>
                        <a:rPr lang="en-US" sz="900" dirty="0" smtClean="0">
                          <a:latin typeface="+mn-lt"/>
                          <a:ea typeface="Times New Roman"/>
                          <a:cs typeface="Times New Roman"/>
                        </a:rPr>
                        <a:t>Compounded Characteristics</a:t>
                      </a:r>
                      <a:endParaRPr lang="en-US" sz="900" dirty="0">
                        <a:latin typeface="+mn-lt"/>
                        <a:ea typeface="Times New Roman"/>
                        <a:cs typeface="Times New Roman"/>
                      </a:endParaRPr>
                    </a:p>
                  </a:txBody>
                  <a:tcPr marL="47685" marR="47685" marT="0" marB="0" anchor="ct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r>
                        <a:rPr kumimoji="0" lang="en-US" sz="9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sz="900" dirty="0">
                        <a:solidFill>
                          <a:srgbClr val="FF0000"/>
                        </a:solidFill>
                      </a:endParaRPr>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r>
                        <a:rPr kumimoji="0" lang="en-US" sz="9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r>
                        <a:rPr kumimoji="0" lang="en-US" sz="9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r>
              <a:tr h="310896">
                <a:tc>
                  <a:txBody>
                    <a:bodyPr/>
                    <a:lstStyle/>
                    <a:p>
                      <a:pPr marL="0" marR="0">
                        <a:lnSpc>
                          <a:spcPct val="115000"/>
                        </a:lnSpc>
                        <a:spcBef>
                          <a:spcPts val="0"/>
                        </a:spcBef>
                        <a:spcAft>
                          <a:spcPts val="1000"/>
                        </a:spcAft>
                      </a:pPr>
                      <a:r>
                        <a:rPr lang="en-US" sz="900" dirty="0" smtClean="0">
                          <a:latin typeface="+mn-lt"/>
                          <a:ea typeface="Times New Roman"/>
                          <a:cs typeface="Times New Roman"/>
                        </a:rPr>
                        <a:t>Defaults in the </a:t>
                      </a:r>
                      <a:r>
                        <a:rPr lang="en-US" sz="900" dirty="0" err="1" smtClean="0">
                          <a:latin typeface="+mn-lt"/>
                          <a:ea typeface="Times New Roman"/>
                          <a:cs typeface="Times New Roman"/>
                        </a:rPr>
                        <a:t>BEx</a:t>
                      </a:r>
                      <a:r>
                        <a:rPr lang="en-US" sz="900" dirty="0" smtClean="0">
                          <a:latin typeface="+mn-lt"/>
                          <a:ea typeface="Times New Roman"/>
                          <a:cs typeface="Times New Roman"/>
                        </a:rPr>
                        <a:t> Query</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FF0000"/>
                          </a:solidFill>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10896">
                <a:tc>
                  <a:txBody>
                    <a:bodyPr/>
                    <a:lstStyle/>
                    <a:p>
                      <a:pPr marL="0" marR="0">
                        <a:lnSpc>
                          <a:spcPct val="115000"/>
                        </a:lnSpc>
                        <a:spcBef>
                          <a:spcPts val="0"/>
                        </a:spcBef>
                        <a:spcAft>
                          <a:spcPts val="1000"/>
                        </a:spcAft>
                      </a:pPr>
                      <a:r>
                        <a:rPr lang="en-US" sz="900" dirty="0" smtClean="0">
                          <a:latin typeface="+mn-lt"/>
                          <a:ea typeface="Times New Roman"/>
                          <a:cs typeface="Times New Roman"/>
                        </a:rPr>
                        <a:t>Constant Selection</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rgbClr val="666666"/>
                </a:solidFill>
              </a:rPr>
              <a:t>SAP BusinessObjects 4.0 Connectivity for SAP Landscape</a:t>
            </a:r>
            <a:br>
              <a:rPr lang="en-US" sz="1800" dirty="0" smtClean="0">
                <a:solidFill>
                  <a:srgbClr val="666666"/>
                </a:solidFill>
              </a:rPr>
            </a:br>
            <a:r>
              <a:rPr lang="en-US" sz="1600" dirty="0" smtClean="0">
                <a:solidFill>
                  <a:srgbClr val="666666"/>
                </a:solidFill>
              </a:rPr>
              <a:t>Meta-Data Support for </a:t>
            </a:r>
            <a:r>
              <a:rPr lang="en-US" sz="1600" dirty="0" err="1" smtClean="0">
                <a:solidFill>
                  <a:srgbClr val="666666"/>
                </a:solidFill>
              </a:rPr>
              <a:t>BEx</a:t>
            </a:r>
            <a:r>
              <a:rPr lang="en-US" sz="1600" dirty="0" smtClean="0">
                <a:solidFill>
                  <a:srgbClr val="666666"/>
                </a:solidFill>
              </a:rPr>
              <a:t> Queries</a:t>
            </a:r>
            <a:endParaRPr lang="en-US" sz="2000" dirty="0"/>
          </a:p>
        </p:txBody>
      </p:sp>
      <p:graphicFrame>
        <p:nvGraphicFramePr>
          <p:cNvPr id="3" name="Table 2"/>
          <p:cNvGraphicFramePr>
            <a:graphicFrameLocks noGrp="1"/>
          </p:cNvGraphicFramePr>
          <p:nvPr/>
        </p:nvGraphicFramePr>
        <p:xfrm>
          <a:off x="324000" y="1310910"/>
          <a:ext cx="8266314" cy="4937760"/>
        </p:xfrm>
        <a:graphic>
          <a:graphicData uri="http://schemas.openxmlformats.org/drawingml/2006/table">
            <a:tbl>
              <a:tblPr firstRow="1" bandRow="1">
                <a:tableStyleId>{5C22544A-7EE6-4342-B048-85BDC9FD1C3A}</a:tableStyleId>
              </a:tblPr>
              <a:tblGrid>
                <a:gridCol w="1989225"/>
                <a:gridCol w="896727"/>
                <a:gridCol w="896727"/>
                <a:gridCol w="896727"/>
                <a:gridCol w="896727"/>
                <a:gridCol w="896727"/>
                <a:gridCol w="896727"/>
                <a:gridCol w="896727"/>
              </a:tblGrid>
              <a:tr h="671639">
                <a:tc>
                  <a:txBody>
                    <a:bodyPr/>
                    <a:lstStyle/>
                    <a:p>
                      <a:r>
                        <a:rPr lang="en-US" sz="900" dirty="0" err="1" smtClean="0"/>
                        <a:t>BEx</a:t>
                      </a:r>
                      <a:r>
                        <a:rPr lang="en-US" sz="900" dirty="0" smtClean="0"/>
                        <a:t> Query</a:t>
                      </a:r>
                      <a:r>
                        <a:rPr lang="en-US" sz="900" baseline="0" dirty="0" smtClean="0"/>
                        <a:t> Element</a:t>
                      </a:r>
                      <a:endParaRPr lang="en-US" sz="900" dirty="0"/>
                    </a:p>
                  </a:txBody>
                  <a:tcPr/>
                </a:tc>
                <a:tc>
                  <a:txBody>
                    <a:bodyPr/>
                    <a:lstStyle/>
                    <a:p>
                      <a:pPr algn="ctr"/>
                      <a:r>
                        <a:rPr lang="en-US" sz="900" dirty="0" smtClean="0"/>
                        <a:t>Crystal</a:t>
                      </a:r>
                      <a:r>
                        <a:rPr lang="en-US" sz="900" baseline="0" dirty="0" smtClean="0"/>
                        <a:t> Reports for Enterprise</a:t>
                      </a:r>
                      <a:endParaRPr lang="en-US" sz="900" dirty="0"/>
                    </a:p>
                  </a:txBody>
                  <a:tcPr/>
                </a:tc>
                <a:tc>
                  <a:txBody>
                    <a:bodyPr/>
                    <a:lstStyle/>
                    <a:p>
                      <a:pPr algn="ctr"/>
                      <a:r>
                        <a:rPr lang="en-US" sz="900" dirty="0" smtClean="0"/>
                        <a:t>Web Intelligence</a:t>
                      </a:r>
                      <a:endParaRPr lang="en-US" sz="900" dirty="0"/>
                    </a:p>
                  </a:txBody>
                  <a:tcPr/>
                </a:tc>
                <a:tc>
                  <a:txBody>
                    <a:bodyPr/>
                    <a:lstStyle/>
                    <a:p>
                      <a:pPr algn="ctr"/>
                      <a:r>
                        <a:rPr lang="en-US" sz="900" dirty="0" smtClean="0"/>
                        <a:t>Dashboards (former </a:t>
                      </a:r>
                      <a:r>
                        <a:rPr lang="en-US" sz="900" dirty="0" err="1" smtClean="0"/>
                        <a:t>Xcelsius</a:t>
                      </a:r>
                      <a:r>
                        <a:rPr lang="en-US" sz="900" dirty="0" smtClean="0"/>
                        <a:t>)</a:t>
                      </a:r>
                      <a:endParaRPr lang="en-US" sz="900" dirty="0"/>
                    </a:p>
                  </a:txBody>
                  <a:tcPr/>
                </a:tc>
                <a:tc>
                  <a:txBody>
                    <a:bodyPr/>
                    <a:lstStyle/>
                    <a:p>
                      <a:pPr algn="ctr"/>
                      <a:r>
                        <a:rPr lang="en-US" sz="900" dirty="0" smtClean="0"/>
                        <a:t>Analysis,</a:t>
                      </a:r>
                      <a:r>
                        <a:rPr lang="en-US" sz="900" baseline="0" dirty="0" smtClean="0"/>
                        <a:t> edition for MS Office</a:t>
                      </a:r>
                      <a:endParaRPr lang="en-US" sz="900" dirty="0"/>
                    </a:p>
                  </a:txBody>
                  <a:tcPr/>
                </a:tc>
                <a:tc>
                  <a:txBody>
                    <a:bodyPr/>
                    <a:lstStyle/>
                    <a:p>
                      <a:pPr algn="ctr"/>
                      <a:r>
                        <a:rPr lang="en-US" sz="900" dirty="0" smtClean="0"/>
                        <a:t>Analysis,</a:t>
                      </a:r>
                      <a:r>
                        <a:rPr lang="en-US" sz="900" baseline="0" dirty="0" smtClean="0"/>
                        <a:t> OLAP Edition</a:t>
                      </a:r>
                      <a:endParaRPr lang="en-US" sz="900" dirty="0"/>
                    </a:p>
                  </a:txBody>
                  <a:tcPr/>
                </a:tc>
                <a:tc>
                  <a:txBody>
                    <a:bodyPr/>
                    <a:lstStyle/>
                    <a:p>
                      <a:pPr algn="ctr"/>
                      <a:r>
                        <a:rPr lang="en-US" sz="900" dirty="0" smtClean="0"/>
                        <a:t>SAP Business</a:t>
                      </a:r>
                      <a:br>
                        <a:rPr lang="en-US" sz="900" dirty="0" smtClean="0"/>
                      </a:br>
                      <a:r>
                        <a:rPr lang="en-US" sz="900" dirty="0" smtClean="0"/>
                        <a:t>Objects Explorer</a:t>
                      </a:r>
                      <a:br>
                        <a:rPr lang="en-US" sz="900" dirty="0" smtClean="0"/>
                      </a:br>
                      <a:endParaRPr lang="en-US" sz="900" dirty="0"/>
                    </a:p>
                  </a:txBody>
                  <a:tcPr/>
                </a:tc>
                <a:tc>
                  <a:txBody>
                    <a:bodyPr/>
                    <a:lstStyle/>
                    <a:p>
                      <a:pPr algn="ctr"/>
                      <a:r>
                        <a:rPr lang="en-US" sz="900" dirty="0" smtClean="0"/>
                        <a:t>Universe</a:t>
                      </a:r>
                      <a:br>
                        <a:rPr lang="en-US" sz="900" dirty="0" smtClean="0"/>
                      </a:br>
                      <a:r>
                        <a:rPr lang="en-US" sz="900" dirty="0" smtClean="0"/>
                        <a:t>(Relational)</a:t>
                      </a:r>
                      <a:endParaRPr lang="en-US" sz="900" dirty="0"/>
                    </a:p>
                  </a:txBody>
                  <a:tcPr/>
                </a:tc>
              </a:tr>
              <a:tr h="320040">
                <a:tc>
                  <a:txBody>
                    <a:bodyPr/>
                    <a:lstStyle/>
                    <a:p>
                      <a:pPr marL="0" marR="0">
                        <a:lnSpc>
                          <a:spcPct val="115000"/>
                        </a:lnSpc>
                        <a:spcBef>
                          <a:spcPts val="0"/>
                        </a:spcBef>
                        <a:spcAft>
                          <a:spcPts val="1000"/>
                        </a:spcAft>
                      </a:pPr>
                      <a:r>
                        <a:rPr lang="en-US" sz="900" dirty="0" smtClean="0">
                          <a:latin typeface="+mn-lt"/>
                          <a:ea typeface="Times New Roman"/>
                          <a:cs typeface="Times New Roman"/>
                        </a:rPr>
                        <a:t>Single Value Variable</a:t>
                      </a:r>
                      <a:endParaRPr lang="en-US" sz="900" dirty="0">
                        <a:latin typeface="+mn-lt"/>
                        <a:ea typeface="Times New Roman"/>
                        <a:cs typeface="Times New Roman"/>
                      </a:endParaRPr>
                    </a:p>
                  </a:txBody>
                  <a:tcPr marL="47685" marR="47685" marT="0" marB="0" anchor="ct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c>
                  <a:txBody>
                    <a:bodyPr/>
                    <a:lstStyle/>
                    <a:p>
                      <a:pPr algn="ctr"/>
                      <a:r>
                        <a:rPr lang="en-US" sz="900" dirty="0" smtClean="0"/>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20040">
                <a:tc>
                  <a:txBody>
                    <a:bodyPr/>
                    <a:lstStyle/>
                    <a:p>
                      <a:pPr marL="0" marR="0">
                        <a:lnSpc>
                          <a:spcPct val="115000"/>
                        </a:lnSpc>
                        <a:spcBef>
                          <a:spcPts val="0"/>
                        </a:spcBef>
                        <a:spcAft>
                          <a:spcPts val="1000"/>
                        </a:spcAft>
                      </a:pPr>
                      <a:r>
                        <a:rPr lang="en-US" sz="900" dirty="0" smtClean="0">
                          <a:latin typeface="+mn-lt"/>
                          <a:ea typeface="Times New Roman"/>
                          <a:cs typeface="Times New Roman"/>
                        </a:rPr>
                        <a:t>Multi</a:t>
                      </a:r>
                      <a:r>
                        <a:rPr lang="en-US" sz="900" baseline="0" dirty="0" smtClean="0">
                          <a:latin typeface="+mn-lt"/>
                          <a:ea typeface="Times New Roman"/>
                          <a:cs typeface="Times New Roman"/>
                        </a:rPr>
                        <a:t> Single Value Variable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solidFill>
                          <a:srgbClr val="FF0000"/>
                        </a:solidFill>
                      </a:endParaRPr>
                    </a:p>
                  </a:txBody>
                  <a:tcPr/>
                </a:tc>
                <a:tc>
                  <a:txBody>
                    <a:bodyPr/>
                    <a:lstStyle/>
                    <a:p>
                      <a:pPr algn="ctr"/>
                      <a:r>
                        <a:rPr lang="en-US" sz="900" dirty="0" smtClean="0">
                          <a:solidFill>
                            <a:srgbClr val="00B050"/>
                          </a:solidFill>
                          <a:sym typeface="Wingdings"/>
                        </a:rPr>
                        <a:t></a:t>
                      </a:r>
                      <a:endParaRPr lang="en-US" sz="900" dirty="0">
                        <a:solidFill>
                          <a:srgbClr val="FF0000"/>
                        </a:solidFill>
                      </a:endParaRPr>
                    </a:p>
                  </a:txBody>
                  <a:tcPr/>
                </a:tc>
                <a:tc>
                  <a:txBody>
                    <a:bodyPr/>
                    <a:lstStyle/>
                    <a:p>
                      <a:pPr algn="ctr"/>
                      <a:r>
                        <a:rPr lang="en-US" sz="900" dirty="0" smtClean="0">
                          <a:solidFill>
                            <a:srgbClr val="00B050"/>
                          </a:solidFill>
                          <a:sym typeface="Wingdings"/>
                        </a:rPr>
                        <a:t></a:t>
                      </a:r>
                      <a:endParaRPr lang="en-US" sz="900" dirty="0">
                        <a:solidFill>
                          <a:srgbClr val="FF0000"/>
                        </a:solidFill>
                      </a:endParaRPr>
                    </a:p>
                  </a:txBody>
                  <a:tcPr/>
                </a:tc>
                <a:tc>
                  <a:txBody>
                    <a:bodyPr/>
                    <a:lstStyle/>
                    <a:p>
                      <a:pPr algn="ctr"/>
                      <a:r>
                        <a:rPr lang="en-US" sz="900" dirty="0" smtClean="0">
                          <a:solidFill>
                            <a:srgbClr val="00B050"/>
                          </a:solidFill>
                          <a:sym typeface="Wingdings"/>
                        </a:rPr>
                        <a:t></a:t>
                      </a:r>
                      <a:endParaRPr lang="en-US" sz="900" dirty="0">
                        <a:solidFill>
                          <a:srgbClr val="FF0000"/>
                        </a:solidFill>
                      </a:endParaRPr>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solidFill>
                          <a:srgbClr val="FF0000"/>
                        </a:solidFill>
                      </a:endParaRPr>
                    </a:p>
                  </a:txBody>
                  <a:tcPr/>
                </a:tc>
                <a:tc>
                  <a:txBody>
                    <a:bodyPr/>
                    <a:lstStyle/>
                    <a:p>
                      <a:pPr algn="ctr"/>
                      <a:r>
                        <a:rPr lang="en-US" sz="900" dirty="0" smtClean="0"/>
                        <a:t>-</a:t>
                      </a:r>
                      <a:endParaRPr lang="en-US" sz="900" dirty="0">
                        <a:solidFill>
                          <a:srgbClr val="FF0000"/>
                        </a:solidFill>
                      </a:endParaRPr>
                    </a:p>
                  </a:txBody>
                  <a:tcPr/>
                </a:tc>
                <a:tc>
                  <a:txBody>
                    <a:bodyPr/>
                    <a:lstStyle/>
                    <a:p>
                      <a:pPr algn="ctr"/>
                      <a:r>
                        <a:rPr lang="en-US" sz="900" dirty="0" smtClean="0">
                          <a:solidFill>
                            <a:srgbClr val="FF0000"/>
                          </a:solidFill>
                          <a:sym typeface="Wingdings"/>
                        </a:rPr>
                        <a:t></a:t>
                      </a:r>
                      <a:endParaRPr lang="en-US" sz="900" dirty="0">
                        <a:solidFill>
                          <a:srgbClr val="FF0000"/>
                        </a:solidFill>
                      </a:endParaRPr>
                    </a:p>
                  </a:txBody>
                  <a:tcPr/>
                </a:tc>
              </a:tr>
              <a:tr h="320040">
                <a:tc>
                  <a:txBody>
                    <a:bodyPr/>
                    <a:lstStyle/>
                    <a:p>
                      <a:pPr marL="0" marR="0">
                        <a:lnSpc>
                          <a:spcPct val="115000"/>
                        </a:lnSpc>
                        <a:spcBef>
                          <a:spcPts val="0"/>
                        </a:spcBef>
                        <a:spcAft>
                          <a:spcPts val="1000"/>
                        </a:spcAft>
                      </a:pPr>
                      <a:r>
                        <a:rPr lang="en-US" sz="900" dirty="0" smtClean="0">
                          <a:latin typeface="+mn-lt"/>
                          <a:ea typeface="Times New Roman"/>
                          <a:cs typeface="Times New Roman"/>
                        </a:rPr>
                        <a:t>Interval Variable</a:t>
                      </a:r>
                      <a:endParaRPr lang="en-US" sz="900" dirty="0">
                        <a:latin typeface="+mn-lt"/>
                        <a:ea typeface="Times New Roman"/>
                        <a:cs typeface="Times New Roman"/>
                      </a:endParaRPr>
                    </a:p>
                  </a:txBody>
                  <a:tcPr marL="47685" marR="4768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B050"/>
                          </a:solidFill>
                          <a:sym typeface="Wingdings"/>
                        </a:rPr>
                        <a:t></a:t>
                      </a:r>
                      <a:endParaRPr lang="en-US" sz="9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B050"/>
                          </a:solidFill>
                          <a:sym typeface="Wingdings"/>
                        </a:rPr>
                        <a:t></a:t>
                      </a:r>
                      <a:endParaRPr lang="en-US" sz="9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B050"/>
                          </a:solidFill>
                          <a:sym typeface="Wingdings"/>
                        </a:rPr>
                        <a:t></a:t>
                      </a:r>
                      <a:endParaRPr lang="en-US" sz="9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B050"/>
                          </a:solidFill>
                          <a:sym typeface="Wingdings"/>
                        </a:rPr>
                        <a:t></a:t>
                      </a:r>
                      <a:endParaRPr lang="en-US" sz="9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endParaRPr lang="en-US" sz="900"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FF0000"/>
                          </a:solidFill>
                          <a:sym typeface="Wingdings"/>
                        </a:rPr>
                        <a:t></a:t>
                      </a:r>
                      <a:endParaRPr lang="en-US" sz="900" dirty="0" smtClean="0">
                        <a:solidFill>
                          <a:srgbClr val="00B050"/>
                        </a:solidFill>
                      </a:endParaRPr>
                    </a:p>
                  </a:txBody>
                  <a:tcPr/>
                </a:tc>
              </a:tr>
              <a:tr h="320040">
                <a:tc>
                  <a:txBody>
                    <a:bodyPr/>
                    <a:lstStyle/>
                    <a:p>
                      <a:pPr marL="0" marR="0">
                        <a:lnSpc>
                          <a:spcPct val="115000"/>
                        </a:lnSpc>
                        <a:spcBef>
                          <a:spcPts val="0"/>
                        </a:spcBef>
                        <a:spcAft>
                          <a:spcPts val="1000"/>
                        </a:spcAft>
                      </a:pPr>
                      <a:r>
                        <a:rPr lang="en-US" sz="900" dirty="0" smtClean="0">
                          <a:latin typeface="+mn-lt"/>
                          <a:ea typeface="Times New Roman"/>
                          <a:cs typeface="Times New Roman"/>
                        </a:rPr>
                        <a:t>Selection Option Variable</a:t>
                      </a:r>
                      <a:endParaRPr lang="en-US" sz="900" dirty="0">
                        <a:latin typeface="+mn-lt"/>
                        <a:ea typeface="Times New Roman"/>
                        <a:cs typeface="Times New Roman"/>
                      </a:endParaRPr>
                    </a:p>
                  </a:txBody>
                  <a:tcPr marL="47685" marR="47685" marT="0" marB="0" anchor="ct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r>
                        <a:rPr kumimoji="0" lang="en-US" sz="9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r>
                        <a:rPr kumimoji="0" lang="en-US" sz="9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r>
                        <a:rPr kumimoji="0" lang="en-US" sz="900" b="0" i="0" u="none" strike="noStrike" kern="1200" cap="none" spc="0" normalizeH="0" baseline="0" noProof="0" dirty="0" smtClean="0">
                          <a:ln>
                            <a:noFill/>
                          </a:ln>
                          <a:solidFill>
                            <a:srgbClr val="FF0000"/>
                          </a:solidFill>
                          <a:effectLst/>
                          <a:uLnTx/>
                          <a:uFillTx/>
                          <a:latin typeface="+mn-lt"/>
                          <a:ea typeface="+mn-ea"/>
                          <a:cs typeface="+mn-cs"/>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c>
                  <a:txBody>
                    <a:bodyPr/>
                    <a:lstStyle/>
                    <a:p>
                      <a:pPr algn="ctr"/>
                      <a:r>
                        <a:rPr lang="en-US" sz="900" dirty="0" smtClean="0"/>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20040">
                <a:tc>
                  <a:txBody>
                    <a:bodyPr/>
                    <a:lstStyle/>
                    <a:p>
                      <a:pPr marL="0" marR="0">
                        <a:lnSpc>
                          <a:spcPct val="115000"/>
                        </a:lnSpc>
                        <a:spcBef>
                          <a:spcPts val="0"/>
                        </a:spcBef>
                        <a:spcAft>
                          <a:spcPts val="1000"/>
                        </a:spcAft>
                      </a:pPr>
                      <a:r>
                        <a:rPr lang="en-US" sz="900" dirty="0" smtClean="0">
                          <a:latin typeface="+mn-lt"/>
                          <a:ea typeface="Times New Roman"/>
                          <a:cs typeface="Times New Roman"/>
                        </a:rPr>
                        <a:t>Hierarchy Variable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kumimoji="0" lang="en-US" sz="900" b="0" i="0" u="none" strike="noStrike" kern="1200" cap="none" spc="0" normalizeH="0" baseline="0" noProof="0" dirty="0" smtClean="0">
                          <a:ln>
                            <a:noFill/>
                          </a:ln>
                          <a:solidFill>
                            <a:srgbClr val="00B050"/>
                          </a:solidFill>
                          <a:effectLst/>
                          <a:uLnTx/>
                          <a:uFillTx/>
                          <a:latin typeface="+mn-lt"/>
                          <a:ea typeface="+mn-ea"/>
                          <a:cs typeface="+mn-cs"/>
                          <a:sym typeface="Wingdings"/>
                        </a:rPr>
                        <a:t></a:t>
                      </a:r>
                      <a:endParaRPr lang="en-US" sz="900" dirty="0"/>
                    </a:p>
                  </a:txBody>
                  <a:tcPr/>
                </a:tc>
                <a:tc>
                  <a:txBody>
                    <a:bodyPr/>
                    <a:lstStyle/>
                    <a:p>
                      <a:pPr algn="ctr"/>
                      <a:r>
                        <a:rPr lang="en-US" sz="900" dirty="0" smtClean="0"/>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20040">
                <a:tc>
                  <a:txBody>
                    <a:bodyPr/>
                    <a:lstStyle/>
                    <a:p>
                      <a:pPr marL="0" marR="0">
                        <a:lnSpc>
                          <a:spcPct val="115000"/>
                        </a:lnSpc>
                        <a:spcBef>
                          <a:spcPts val="0"/>
                        </a:spcBef>
                        <a:spcAft>
                          <a:spcPts val="1000"/>
                        </a:spcAft>
                      </a:pPr>
                      <a:r>
                        <a:rPr lang="en-US" sz="900" dirty="0" smtClean="0">
                          <a:latin typeface="+mn-lt"/>
                          <a:ea typeface="Times New Roman"/>
                          <a:cs typeface="Times New Roman"/>
                        </a:rPr>
                        <a:t>Hierarchy</a:t>
                      </a:r>
                      <a:r>
                        <a:rPr lang="en-US" sz="900" baseline="0" dirty="0" smtClean="0">
                          <a:latin typeface="+mn-lt"/>
                          <a:ea typeface="Times New Roman"/>
                          <a:cs typeface="Times New Roman"/>
                        </a:rPr>
                        <a:t> Node Variable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20040">
                <a:tc>
                  <a:txBody>
                    <a:bodyPr/>
                    <a:lstStyle/>
                    <a:p>
                      <a:pPr marL="0" marR="0">
                        <a:lnSpc>
                          <a:spcPct val="115000"/>
                        </a:lnSpc>
                        <a:spcBef>
                          <a:spcPts val="0"/>
                        </a:spcBef>
                        <a:spcAft>
                          <a:spcPts val="1000"/>
                        </a:spcAft>
                      </a:pPr>
                      <a:r>
                        <a:rPr lang="en-US" sz="900" dirty="0" smtClean="0">
                          <a:latin typeface="+mn-lt"/>
                          <a:ea typeface="Times New Roman"/>
                          <a:cs typeface="Times New Roman"/>
                        </a:rPr>
                        <a:t>Hierarchy Version Variable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FF0000"/>
                          </a:solidFill>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20040">
                <a:tc>
                  <a:txBody>
                    <a:bodyPr/>
                    <a:lstStyle/>
                    <a:p>
                      <a:pPr marL="0" marR="0">
                        <a:lnSpc>
                          <a:spcPct val="115000"/>
                        </a:lnSpc>
                        <a:spcBef>
                          <a:spcPts val="0"/>
                        </a:spcBef>
                        <a:spcAft>
                          <a:spcPts val="1000"/>
                        </a:spcAft>
                      </a:pPr>
                      <a:r>
                        <a:rPr lang="en-US" sz="900" dirty="0" smtClean="0">
                          <a:latin typeface="+mn-lt"/>
                          <a:ea typeface="Times New Roman"/>
                          <a:cs typeface="Times New Roman"/>
                        </a:rPr>
                        <a:t>Text Variable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20040">
                <a:tc>
                  <a:txBody>
                    <a:bodyPr/>
                    <a:lstStyle/>
                    <a:p>
                      <a:pPr marL="0" marR="0">
                        <a:lnSpc>
                          <a:spcPct val="115000"/>
                        </a:lnSpc>
                        <a:spcBef>
                          <a:spcPts val="0"/>
                        </a:spcBef>
                        <a:spcAft>
                          <a:spcPts val="1000"/>
                        </a:spcAft>
                      </a:pPr>
                      <a:r>
                        <a:rPr lang="en-US" sz="900" dirty="0" smtClean="0">
                          <a:latin typeface="+mn-lt"/>
                          <a:ea typeface="Times New Roman"/>
                          <a:cs typeface="Times New Roman"/>
                        </a:rPr>
                        <a:t>EXIT Variable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20040">
                <a:tc>
                  <a:txBody>
                    <a:bodyPr/>
                    <a:lstStyle/>
                    <a:p>
                      <a:pPr marL="0" marR="0">
                        <a:lnSpc>
                          <a:spcPct val="115000"/>
                        </a:lnSpc>
                        <a:spcBef>
                          <a:spcPts val="0"/>
                        </a:spcBef>
                        <a:spcAft>
                          <a:spcPts val="1000"/>
                        </a:spcAft>
                      </a:pPr>
                      <a:r>
                        <a:rPr lang="en-US" sz="900" dirty="0" smtClean="0">
                          <a:latin typeface="+mn-lt"/>
                          <a:ea typeface="Times New Roman"/>
                          <a:cs typeface="Times New Roman"/>
                        </a:rPr>
                        <a:t>Single Key Date Variable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20040">
                <a:tc>
                  <a:txBody>
                    <a:bodyPr/>
                    <a:lstStyle/>
                    <a:p>
                      <a:pPr marL="0" marR="0">
                        <a:lnSpc>
                          <a:spcPct val="115000"/>
                        </a:lnSpc>
                        <a:spcBef>
                          <a:spcPts val="0"/>
                        </a:spcBef>
                        <a:spcAft>
                          <a:spcPts val="1000"/>
                        </a:spcAft>
                      </a:pPr>
                      <a:r>
                        <a:rPr lang="en-US" sz="900" dirty="0" smtClean="0">
                          <a:latin typeface="+mn-lt"/>
                          <a:ea typeface="Times New Roman"/>
                          <a:cs typeface="Times New Roman"/>
                        </a:rPr>
                        <a:t>Multi</a:t>
                      </a:r>
                      <a:r>
                        <a:rPr lang="en-US" sz="900" baseline="0" dirty="0" smtClean="0">
                          <a:latin typeface="+mn-lt"/>
                          <a:ea typeface="Times New Roman"/>
                          <a:cs typeface="Times New Roman"/>
                        </a:rPr>
                        <a:t>ple Key Data Variable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20040">
                <a:tc>
                  <a:txBody>
                    <a:bodyPr/>
                    <a:lstStyle/>
                    <a:p>
                      <a:pPr marL="0" marR="0">
                        <a:lnSpc>
                          <a:spcPct val="115000"/>
                        </a:lnSpc>
                        <a:spcBef>
                          <a:spcPts val="0"/>
                        </a:spcBef>
                        <a:spcAft>
                          <a:spcPts val="1000"/>
                        </a:spcAft>
                      </a:pPr>
                      <a:r>
                        <a:rPr lang="en-US" sz="900" dirty="0" smtClean="0">
                          <a:latin typeface="+mn-lt"/>
                          <a:ea typeface="Times New Roman"/>
                          <a:cs typeface="Times New Roman"/>
                        </a:rPr>
                        <a:t>Formula Variable</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r h="320040">
                <a:tc>
                  <a:txBody>
                    <a:bodyPr/>
                    <a:lstStyle/>
                    <a:p>
                      <a:pPr marL="0" marR="0">
                        <a:lnSpc>
                          <a:spcPct val="115000"/>
                        </a:lnSpc>
                        <a:spcBef>
                          <a:spcPts val="0"/>
                        </a:spcBef>
                        <a:spcAft>
                          <a:spcPts val="1000"/>
                        </a:spcAft>
                      </a:pPr>
                      <a:r>
                        <a:rPr lang="en-US" sz="900" dirty="0" smtClean="0">
                          <a:latin typeface="+mn-lt"/>
                          <a:ea typeface="Times New Roman"/>
                          <a:cs typeface="Times New Roman"/>
                        </a:rPr>
                        <a:t>Default Values for Variables</a:t>
                      </a:r>
                      <a:endParaRPr lang="en-US" sz="900" dirty="0">
                        <a:latin typeface="+mn-lt"/>
                        <a:ea typeface="Times New Roman"/>
                        <a:cs typeface="Times New Roman"/>
                      </a:endParaRPr>
                    </a:p>
                  </a:txBody>
                  <a:tcPr marL="47685" marR="47685" marT="0" marB="0" anchor="ct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solidFill>
                            <a:srgbClr val="00B050"/>
                          </a:solidFill>
                          <a:sym typeface="Wingdings"/>
                        </a:rPr>
                        <a:t></a:t>
                      </a:r>
                      <a:endParaRPr lang="en-US" sz="900" dirty="0"/>
                    </a:p>
                  </a:txBody>
                  <a:tcPr/>
                </a:tc>
                <a:tc>
                  <a:txBody>
                    <a:bodyPr/>
                    <a:lstStyle/>
                    <a:p>
                      <a:pPr algn="ctr"/>
                      <a:r>
                        <a:rPr lang="en-US" sz="900" dirty="0" smtClean="0"/>
                        <a:t>-</a:t>
                      </a:r>
                      <a:endParaRPr lang="en-US" sz="900" dirty="0"/>
                    </a:p>
                  </a:txBody>
                  <a:tcPr/>
                </a:tc>
                <a:tc>
                  <a:txBody>
                    <a:bodyPr/>
                    <a:lstStyle/>
                    <a:p>
                      <a:pPr algn="ctr"/>
                      <a:r>
                        <a:rPr lang="en-US" sz="900" dirty="0" smtClean="0">
                          <a:solidFill>
                            <a:srgbClr val="FF0000"/>
                          </a:solidFill>
                          <a:sym typeface="Wingdings"/>
                        </a:rPr>
                        <a:t></a:t>
                      </a:r>
                      <a:endParaRPr lang="en-US" sz="900" dirty="0"/>
                    </a:p>
                  </a:txBody>
                  <a:tcPr/>
                </a:tc>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est Practices for SAP BusinessObjects 4.0 in combination with SAP NetWeaver&amp;#x0D;&amp;#x0A;&amp;#x0D;&amp;#x0A;Ingo Hilgefort&amp;#x0D;&amp;#x0A;Director Solution Mana&quot;/&gt;&lt;property id=&quot;20307&quot; value=&quot;333&quot;/&gt;&lt;/object&gt;&lt;object type=&quot;3&quot; unique_id=&quot;10005&quot;&gt;&lt;property id=&quot;20148&quot; value=&quot;5&quot;/&gt;&lt;property id=&quot;20300&quot; value=&quot;Slide 2 - &amp;quot;Agenda&amp;quot;&quot;/&gt;&lt;property id=&quot;20307&quot; value=&quot;281&quot;/&gt;&lt;/object&gt;&lt;object type=&quot;3&quot; unique_id=&quot;10006&quot;&gt;&lt;property id=&quot;20148&quot; value=&quot;5&quot;/&gt;&lt;property id=&quot;20300&quot; value=&quot;Slide 3 - &amp;quot;Data Connectivity and Meta-Data Support&amp;quot;&quot;/&gt;&lt;property id=&quot;20307&quot; value=&quot;335&quot;/&gt;&lt;/object&gt;&lt;object type=&quot;3&quot; unique_id=&quot;10007&quot;&gt;&lt;property id=&quot;20148&quot; value=&quot;5&quot;/&gt;&lt;property id=&quot;20300&quot; value=&quot;Slide 4 - &amp;quot;SAP BusinessObjects 4.0 Connectivity for SAP Landscape &amp;#x0D;&amp;#x0A;Direct Access via BICS&amp;quot;&quot;/&gt;&lt;property id=&quot;20307&quot; value=&quot;390&quot;/&gt;&lt;/object&gt;&lt;object type=&quot;3&quot; unique_id=&quot;10008&quot;&gt;&lt;property id=&quot;20148&quot; value=&quot;5&quot;/&gt;&lt;property id=&quot;20300&quot; value=&quot;Slide 5 - &amp;quot;SAP BusinessObjects 4.0 Connectivity for SAP Landscape &amp;#x0D;&amp;#x0A;Multi-Source Universes&amp;quot;&quot;/&gt;&lt;property id=&quot;20307&quot; value=&quot;391&quot;/&gt;&lt;/object&gt;&lt;object type=&quot;3&quot; unique_id=&quot;10010&quot;&gt;&lt;property id=&quot;20148&quot; value=&quot;5&quot;/&gt;&lt;property id=&quot;20300&quot; value=&quot;Slide 7 - &amp;quot;SAP BusinessObjects 4.0 Connectivity for SAP Landscape&amp;quot;&quot;/&gt;&lt;property id=&quot;20307&quot; value=&quot;428&quot;/&gt;&lt;/object&gt;&lt;object type=&quot;3&quot; unique_id=&quot;10011&quot;&gt;&lt;property id=&quot;20148&quot; value=&quot;5&quot;/&gt;&lt;property id=&quot;20300&quot; value=&quot;Slide 8 - &amp;quot;SAP BusinessObjects 4.0 Connectivity for SAP Landscape&amp;#x0D;&amp;#x0A;Meta-Data Support for BEx Queries&amp;quot;&quot;/&gt;&lt;property id=&quot;20307&quot; value=&quot;380&quot;/&gt;&lt;/object&gt;&lt;object type=&quot;3&quot; unique_id=&quot;10012&quot;&gt;&lt;property id=&quot;20148&quot; value=&quot;5&quot;/&gt;&lt;property id=&quot;20300&quot; value=&quot;Slide 9 - &amp;quot;SAP BusinessObjects 4.0 Connectivity for SAP Landscape&amp;#x0D;&amp;#x0A;Meta-Data Support for BEx Queries&amp;quot;&quot;/&gt;&lt;property id=&quot;20307&quot; value=&quot;381&quot;/&gt;&lt;/object&gt;&lt;object type=&quot;3&quot; unique_id=&quot;10013&quot;&gt;&lt;property id=&quot;20148&quot; value=&quot;5&quot;/&gt;&lt;property id=&quot;20300&quot; value=&quot;Slide 10 - &amp;quot;SAP BusinessObjects 4.0 Connectivity for SAP Landscape&amp;#x0D;&amp;#x0A;Meta-Data Support for BEx Queries&amp;quot;&quot;/&gt;&lt;property id=&quot;20307&quot; value=&quot;383&quot;/&gt;&lt;/object&gt;&lt;object type=&quot;3&quot; unique_id=&quot;10014&quot;&gt;&lt;property id=&quot;20148&quot; value=&quot;5&quot;/&gt;&lt;property id=&quot;20300&quot; value=&quot;Slide 11 - &amp;quot;SAP BusinessObjects 4.0 Connectivity for SAP Landscape&amp;#x0D;&amp;#x0A;Meta-Data Support for BEx Queries&amp;quot;&quot;/&gt;&lt;property id=&quot;20307&quot; value=&quot;384&quot;/&gt;&lt;/object&gt;&lt;object type=&quot;3&quot; unique_id=&quot;10015&quot;&gt;&lt;property id=&quot;20148&quot; value=&quot;5&quot;/&gt;&lt;property id=&quot;20300&quot; value=&quot;Slide 12 - &amp;quot;SAP BusinessObjects 4.0 Connectivity for SAP Landscape&amp;#x0D;&amp;#x0A;Possible workarounds&amp;quot;&quot;/&gt;&lt;property id=&quot;20307&quot; value=&quot;412&quot;/&gt;&lt;/object&gt;&lt;object type=&quot;3&quot; unique_id=&quot;10016&quot;&gt;&lt;property id=&quot;20148&quot; value=&quot;5&quot;/&gt;&lt;property id=&quot;20300&quot; value=&quot;Slide 13 - &amp;quot;SAP BusinessObjects 4.0 Connectivity for SAP Landscape&amp;#x0D;&amp;#x0A;Compounded Characteristics&amp;quot;&quot;/&gt;&lt;property id=&quot;20307&quot; value=&quot;408&quot;/&gt;&lt;/object&gt;&lt;object type=&quot;3&quot; unique_id=&quot;10017&quot;&gt;&lt;property id=&quot;20148&quot; value=&quot;5&quot;/&gt;&lt;property id=&quot;20300&quot; value=&quot;Slide 14 - &amp;quot;SAP BusinessObjects 4.0 Connectivity for SAP Landscape&amp;#x0D;&amp;#x0A;Scaling Factor&amp;quot;&quot;/&gt;&lt;property id=&quot;20307&quot; value=&quot;409&quot;/&gt;&lt;/object&gt;&lt;object type=&quot;3&quot; unique_id=&quot;10018&quot;&gt;&lt;property id=&quot;20148&quot; value=&quot;5&quot;/&gt;&lt;property id=&quot;20300&quot; value=&quot;Slide 15 - &amp;quot;SAP BusinessObjects 4.0 Connectivity for SAP Landscape&amp;#x0D;&amp;#x0A;Local Calculations&amp;quot;&quot;/&gt;&lt;property id=&quot;20307&quot; value=&quot;410&quot;/&gt;&lt;/object&gt;&lt;object type=&quot;3&quot; unique_id=&quot;10019&quot;&gt;&lt;property id=&quot;20148&quot; value=&quot;5&quot;/&gt;&lt;property id=&quot;20300&quot; value=&quot;Slide 16 - &amp;quot;SAP BusinessObjects 4.0 Connectivity for SAP Landscape&amp;#x0D;&amp;#x0A;Conditions&amp;quot;&quot;/&gt;&lt;property id=&quot;20307&quot; value=&quot;411&quot;/&gt;&lt;/object&gt;&lt;object type=&quot;3&quot; unique_id=&quot;10020&quot;&gt;&lt;property id=&quot;20148&quot; value=&quot;5&quot;/&gt;&lt;property id=&quot;20300&quot; value=&quot;Slide 17 - &amp;quot;Hierarchical Reporting Capabilities&amp;quot;&quot;/&gt;&lt;property id=&quot;20307&quot; value=&quot;357&quot;/&gt;&lt;/object&gt;&lt;object type=&quot;3&quot; unique_id=&quot;10021&quot;&gt;&lt;property id=&quot;20148&quot; value=&quot;5&quot;/&gt;&lt;property id=&quot;20300&quot; value=&quot;Slide 18 - &amp;quot;SAP BusinessObjects 4.0 – Hierarchical Capabilities&amp;#x0D;&amp;#x0A;Crystal Reports for Enterprise&amp;quot;&quot;/&gt;&lt;property id=&quot;20307&quot; value=&quot;365&quot;/&gt;&lt;/object&gt;&lt;object type=&quot;3&quot; unique_id=&quot;10022&quot;&gt;&lt;property id=&quot;20148&quot; value=&quot;5&quot;/&gt;&lt;property id=&quot;20300&quot; value=&quot;Slide 19 - &amp;quot;SAP BusinessObjects 4.0 – Hierarchical Capabilities&amp;#x0D;&amp;#x0A;Web Intelligence&amp;quot;&quot;/&gt;&lt;property id=&quot;20307&quot; value=&quot;405&quot;/&gt;&lt;/object&gt;&lt;object type=&quot;3&quot; unique_id=&quot;10023&quot;&gt;&lt;property id=&quot;20148&quot; value=&quot;5&quot;/&gt;&lt;property id=&quot;20300&quot; value=&quot;Slide 20 - &amp;quot;SAP BusinessObjects 4.0 – Hierarchical Capabilities&amp;#x0D;&amp;#x0A; Analysis, Edition for Microsoft Office &amp;amp; OLAP Edition&amp;quot;&quot;/&gt;&lt;property id=&quot;20307&quot; value=&quot;406&quot;/&gt;&lt;/object&gt;&lt;object type=&quot;3&quot; unique_id=&quot;10024&quot;&gt;&lt;property id=&quot;20148&quot; value=&quot;5&quot;/&gt;&lt;property id=&quot;20300&quot; value=&quot;Slide 21 - &amp;quot;SAP BusinessObjects 4.0 – Hierarchical Capabilities&amp;#x0D;&amp;#x0A;Dashboards&amp;quot;&quot;/&gt;&lt;property id=&quot;20307&quot; value=&quot;407&quot;/&gt;&lt;/object&gt;&lt;object type=&quot;3&quot; unique_id=&quot;10025&quot;&gt;&lt;property id=&quot;20148&quot; value=&quot;5&quot;/&gt;&lt;property id=&quot;20300&quot; value=&quot;Slide 22 - &amp;quot;SAP BusinessObjects 4.0 – Hierarchical Capabilities&amp;#x0D;&amp;#x0A;Common Items&amp;quot;&quot;/&gt;&lt;property id=&quot;20307&quot; value=&quot;404&quot;/&gt;&lt;/object&gt;&lt;object type=&quot;3&quot; unique_id=&quot;10026&quot;&gt;&lt;property id=&quot;20148&quot; value=&quot;5&quot;/&gt;&lt;property id=&quot;20300&quot; value=&quot;Slide 23 - &amp;quot;BI Content Lifecycle Management&amp;quot;&quot;/&gt;&lt;property id=&quot;20307&quot; value=&quot;358&quot;/&gt;&lt;/object&gt;&lt;object type=&quot;3&quot; unique_id=&quot;10027&quot;&gt;&lt;property id=&quot;20148&quot; value=&quot;5&quot;/&gt;&lt;property id=&quot;20300&quot; value=&quot;Slide 24 - &amp;quot;SAP BusinessObjects Lifecycle Management&amp;#x0D;&amp;#x0A;Integration with SAP CTS+&amp;quot;&quot;/&gt;&lt;property id=&quot;20307&quot; value=&quot;397&quot;/&gt;&lt;/object&gt;&lt;object type=&quot;3&quot; unique_id=&quot;10028&quot;&gt;&lt;property id=&quot;20148&quot; value=&quot;5&quot;/&gt;&lt;property id=&quot;20300&quot; value=&quot;Slide 25 - &amp;quot;SAP BusinessObjects Lifecycle Management&amp;#x0D;&amp;#x0A;Integration with SAP CTS+&amp;quot;&quot;/&gt;&lt;property id=&quot;20307&quot; value=&quot;398&quot;/&gt;&lt;/object&gt;&lt;object type=&quot;3&quot; unique_id=&quot;10029&quot;&gt;&lt;property id=&quot;20148&quot; value=&quot;5&quot;/&gt;&lt;property id=&quot;20300&quot; value=&quot;Slide 26 - &amp;quot;SAP BusinessObjects Lifecycle Management&amp;#x0D;&amp;#x0A;Integration with SAP CTS+&amp;quot;&quot;/&gt;&lt;property id=&quot;20307&quot; value=&quot;399&quot;/&gt;&lt;/object&gt;&lt;object type=&quot;3&quot; unique_id=&quot;10030&quot;&gt;&lt;property id=&quot;20148&quot; value=&quot;5&quot;/&gt;&lt;property id=&quot;20300&quot; value=&quot;Slide 27 - &amp;quot;SAP BusinessObjects Lifecycle Management&amp;#x0D;&amp;#x0A;Integration with SAP CTS+&amp;quot;&quot;/&gt;&lt;property id=&quot;20307&quot; value=&quot;400&quot;/&gt;&lt;/object&gt;&lt;object type=&quot;3&quot; unique_id=&quot;10031&quot;&gt;&lt;property id=&quot;20148&quot; value=&quot;5&quot;/&gt;&lt;property id=&quot;20300&quot; value=&quot;Slide 28 - &amp;quot;SAP BusinessObjects Lifecycle Management&amp;#x0D;&amp;#x0A;Integration with SAP CTS+&amp;quot;&quot;/&gt;&lt;property id=&quot;20307&quot; value=&quot;401&quot;/&gt;&lt;/object&gt;&lt;object type=&quot;3&quot; unique_id=&quot;10032&quot;&gt;&lt;property id=&quot;20148&quot; value=&quot;5&quot;/&gt;&lt;property id=&quot;20300&quot; value=&quot;Slide 29 - &amp;quot;SAP BusinessObjects 4.0 – SAP Integration&amp;#x0D;&amp;#x0A;Lifecycle Management&amp;quot;&quot;/&gt;&lt;property id=&quot;20307&quot; value=&quot;402&quot;/&gt;&lt;/object&gt;&lt;object type=&quot;3&quot; unique_id=&quot;10033&quot;&gt;&lt;property id=&quot;20148&quot; value=&quot;5&quot;/&gt;&lt;property id=&quot;20300&quot; value=&quot;Slide 30 - &amp;quot;Migrating XI 3.x BI Content to SAP BusinessObjects 4.x&amp;quot;&quot;/&gt;&lt;property id=&quot;20307&quot; value=&quot;359&quot;/&gt;&lt;/object&gt;&lt;object type=&quot;3&quot; unique_id=&quot;10034&quot;&gt;&lt;property id=&quot;20148&quot; value=&quot;5&quot;/&gt;&lt;property id=&quot;20300&quot; value=&quot;Slide 31 - &amp;quot;SAP BusinessObjects 4.0 – SAP Integration&amp;#x0D;&amp;#x0A;Migrating BI Content from XI 3.1 to 4.0&amp;quot;&quot;/&gt;&lt;property id=&quot;20307&quot; value=&quot;367&quot;/&gt;&lt;/object&gt;&lt;object type=&quot;3&quot; unique_id=&quot;10035&quot;&gt;&lt;property id=&quot;20148&quot; value=&quot;5&quot;/&gt;&lt;property id=&quot;20300&quot; value=&quot;Slide 32 - &amp;quot;SAP BusinessObjects 4.0 – SAP Integration&amp;#x0D;&amp;#x0A;Migrating BI Content from XI 3.1 to 4.0&amp;quot;&quot;/&gt;&lt;property id=&quot;20307&quot; value=&quot;413&quot;/&gt;&lt;/object&gt;&lt;object type=&quot;3&quot; unique_id=&quot;10036&quot;&gt;&lt;property id=&quot;20148&quot; value=&quot;5&quot;/&gt;&lt;property id=&quot;20300&quot; value=&quot;Slide 33 - &amp;quot;SAP BusinessObjects 4.0 – SAP Integration&amp;#x0D;&amp;#x0A;Migrating BI Content from XI 3.1 to 4.0&amp;quot;&quot;/&gt;&lt;property id=&quot;20307&quot; value=&quot;419&quot;/&gt;&lt;/object&gt;&lt;object type=&quot;3&quot; unique_id=&quot;10037&quot;&gt;&lt;property id=&quot;20148&quot; value=&quot;5&quot;/&gt;&lt;property id=&quot;20300&quot; value=&quot;Slide 34 - &amp;quot;SAP BusinessObjects 4.0 – SAP Integration&amp;#x0D;&amp;#x0A;Migrating BI Content from XI 3.1 to 4.0&amp;quot;&quot;/&gt;&lt;property id=&quot;20307&quot; value=&quot;420&quot;/&gt;&lt;/object&gt;&lt;object type=&quot;3&quot; unique_id=&quot;10038&quot;&gt;&lt;property id=&quot;20148&quot; value=&quot;5&quot;/&gt;&lt;property id=&quot;20300&quot; value=&quot;Slide 35 - &amp;quot;SAP BusinessObjects 4.0 – SAP Integration&amp;#x0D;&amp;#x0A;Migrating BI Content from XI 3.1 to 4.0&amp;quot;&quot;/&gt;&lt;property id=&quot;20307&quot; value=&quot;421&quot;/&gt;&lt;/object&gt;&lt;object type=&quot;3&quot; unique_id=&quot;10039&quot;&gt;&lt;property id=&quot;20148&quot; value=&quot;5&quot;/&gt;&lt;property id=&quot;20300&quot; value=&quot;Slide 36 - &amp;quot;SAP BusinessObjects 4.0 – SAP Integration&amp;#x0D;&amp;#x0A;Migrating BI Content from XI 3.1 to 4.0&amp;quot;&quot;/&gt;&lt;property id=&quot;20307&quot; value=&quot;422&quot;/&gt;&lt;/object&gt;&lt;object type=&quot;3&quot; unique_id=&quot;10040&quot;&gt;&lt;property id=&quot;20148&quot; value=&quot;5&quot;/&gt;&lt;property id=&quot;20300&quot; value=&quot;Slide 37 - &amp;quot;SAP BusinessObjects 4.0 – SAP Integration&amp;#x0D;&amp;#x0A;Migrating BI Content from XI 3.1 to 4.0&amp;quot;&quot;/&gt;&lt;property id=&quot;20307&quot; value=&quot;423&quot;/&gt;&lt;/object&gt;&lt;object type=&quot;3&quot; unique_id=&quot;10041&quot;&gt;&lt;property id=&quot;20148&quot; value=&quot;5&quot;/&gt;&lt;property id=&quot;20300&quot; value=&quot;Slide 38 - &amp;quot;Best Practices on BEx Query Design &amp;quot;&quot;/&gt;&lt;property id=&quot;20307&quot; value=&quot;360&quot;/&gt;&lt;/object&gt;&lt;object type=&quot;3&quot; unique_id=&quot;10042&quot;&gt;&lt;property id=&quot;20148&quot; value=&quot;5&quot;/&gt;&lt;property id=&quot;20300&quot; value=&quot;Slide 39 - &amp;quot;SAP BusinessObjects 4.0 and SAP NetWeaver BW&amp;#x0D;&amp;#x0A;Best Practices on BEx Query Design&amp;quot;&quot;/&gt;&lt;property id=&quot;20307&quot; value=&quot;361&quot;/&gt;&lt;/object&gt;&lt;object type=&quot;3&quot; unique_id=&quot;10043&quot;&gt;&lt;property id=&quot;20148&quot; value=&quot;5&quot;/&gt;&lt;property id=&quot;20300&quot; value=&quot;Slide 40 - &amp;quot;SAP BusinessObjects 4.0 and SAP NetWeaver BW&amp;#x0D;&amp;#x0A;Best Practices on BEx Query Design&amp;quot;&quot;/&gt;&lt;property id=&quot;20307&quot; value=&quot;362&quot;/&gt;&lt;/object&gt;&lt;object type=&quot;3&quot; unique_id=&quot;10047&quot;&gt;&lt;property id=&quot;20148&quot; value=&quot;5&quot;/&gt;&lt;property id=&quot;20300&quot; value=&quot;Slide 43 - &amp;quot;Thank You!&amp;quot;&quot;/&gt;&lt;property id=&quot;20307&quot; value=&quot;427&quot;/&gt;&lt;/object&gt;&lt;object type=&quot;3&quot; unique_id=&quot;10318&quot;&gt;&lt;property id=&quot;20148&quot; value=&quot;5&quot;/&gt;&lt;property id=&quot;20300&quot; value=&quot;Slide 6 - &amp;quot;SAP BusinessObjects 4.0 Connectivity for SAP Landscape &amp;#x0D;&amp;#x0A;Direct Access via BICS or Multi Source Universe&amp;quot;&quot;/&gt;&lt;property id=&quot;20307&quot; value=&quot;432&quot;/&gt;&lt;/object&gt;&lt;object type=&quot;3&quot; unique_id=&quot;10319&quot;&gt;&lt;property id=&quot;20148&quot; value=&quot;5&quot;/&gt;&lt;property id=&quot;20300&quot; value=&quot;Slide 41 - &amp;quot;SAP BusinessObjects 4.0 and SAP NetWeaver BW&amp;#x0D;&amp;#x0A;Best Practices on BEx Query Design&amp;quot;&quot;/&gt;&lt;property id=&quot;20307&quot; value=&quot;433&quot;/&gt;&lt;/object&gt;&lt;object type=&quot;3&quot; unique_id=&quot;10320&quot;&gt;&lt;property id=&quot;20148&quot; value=&quot;5&quot;/&gt;&lt;property id=&quot;20300&quot; value=&quot;Slide 42 - &amp;quot;SAP BusinessObjects 4.0 and SAP NetWeaver BW&amp;#x0D;&amp;#x0A;Best Practices on BEx Query Design&amp;quot;&quot;/&gt;&lt;property id=&quot;20307&quot; value=&quot;43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TAGGERGROUP" val="31"/>
</p:tagLst>
</file>

<file path=ppt/tags/tag11.xml><?xml version="1.0" encoding="utf-8"?>
<p:tagLst xmlns:a="http://schemas.openxmlformats.org/drawingml/2006/main" xmlns:r="http://schemas.openxmlformats.org/officeDocument/2006/relationships" xmlns:p="http://schemas.openxmlformats.org/presentationml/2006/main">
  <p:tag name="PPTAGGERGROUP" val="31"/>
</p:tagLst>
</file>

<file path=ppt/tags/tag12.xml><?xml version="1.0" encoding="utf-8"?>
<p:tagLst xmlns:a="http://schemas.openxmlformats.org/drawingml/2006/main" xmlns:r="http://schemas.openxmlformats.org/officeDocument/2006/relationships" xmlns:p="http://schemas.openxmlformats.org/presentationml/2006/main">
  <p:tag name="PPTAGGERGROUP" val="31"/>
</p:tagLst>
</file>

<file path=ppt/tags/tag13.xml><?xml version="1.0" encoding="utf-8"?>
<p:tagLst xmlns:a="http://schemas.openxmlformats.org/drawingml/2006/main" xmlns:r="http://schemas.openxmlformats.org/officeDocument/2006/relationships" xmlns:p="http://schemas.openxmlformats.org/presentationml/2006/main">
  <p:tag name="PPTAGGERGROUP" val="31"/>
</p:tagLst>
</file>

<file path=ppt/tags/tag14.xml><?xml version="1.0" encoding="utf-8"?>
<p:tagLst xmlns:a="http://schemas.openxmlformats.org/drawingml/2006/main" xmlns:r="http://schemas.openxmlformats.org/officeDocument/2006/relationships" xmlns:p="http://schemas.openxmlformats.org/presentationml/2006/main">
  <p:tag name="PPTAGGERGROUP" val="19"/>
</p:tagLst>
</file>

<file path=ppt/tags/tag15.xml><?xml version="1.0" encoding="utf-8"?>
<p:tagLst xmlns:a="http://schemas.openxmlformats.org/drawingml/2006/main" xmlns:r="http://schemas.openxmlformats.org/officeDocument/2006/relationships" xmlns:p="http://schemas.openxmlformats.org/presentationml/2006/main">
  <p:tag name="PPTAGGERGROUP" val="32"/>
</p:tagLst>
</file>

<file path=ppt/tags/tag16.xml><?xml version="1.0" encoding="utf-8"?>
<p:tagLst xmlns:a="http://schemas.openxmlformats.org/drawingml/2006/main" xmlns:r="http://schemas.openxmlformats.org/officeDocument/2006/relationships" xmlns:p="http://schemas.openxmlformats.org/presentationml/2006/main">
  <p:tag name="PPTAGGERGROUP" val="32"/>
</p:tagLst>
</file>

<file path=ppt/tags/tag17.xml><?xml version="1.0" encoding="utf-8"?>
<p:tagLst xmlns:a="http://schemas.openxmlformats.org/drawingml/2006/main" xmlns:r="http://schemas.openxmlformats.org/officeDocument/2006/relationships" xmlns:p="http://schemas.openxmlformats.org/presentationml/2006/main">
  <p:tag name="PPTAGGERGROUP" val="32"/>
</p:tagLst>
</file>

<file path=ppt/tags/tag18.xml><?xml version="1.0" encoding="utf-8"?>
<p:tagLst xmlns:a="http://schemas.openxmlformats.org/drawingml/2006/main" xmlns:r="http://schemas.openxmlformats.org/officeDocument/2006/relationships" xmlns:p="http://schemas.openxmlformats.org/presentationml/2006/main">
  <p:tag name="PPTAGGERGROUP" val="32"/>
</p:tagLst>
</file>

<file path=ppt/tags/tag19.xml><?xml version="1.0" encoding="utf-8"?>
<p:tagLst xmlns:a="http://schemas.openxmlformats.org/drawingml/2006/main" xmlns:r="http://schemas.openxmlformats.org/officeDocument/2006/relationships" xmlns:p="http://schemas.openxmlformats.org/presentationml/2006/main">
  <p:tag name="PPWINSEGMENT1START" val="1"/>
  <p:tag name="PPWINSEGMENT1LENGTH" val="15"/>
  <p:tag name="PPWINTOTALSEGMENTS" val="1"/>
  <p:tag name="PPWINSEGMENT1SOURCERTF" val="{\rtf1\ansi\deff0{\fonttbl{\f0\fcharset0 Arial;}}{\colortbl\red0\green0\blue0;}{\f0\fs26\b\cf0 SAP Web AS Java\par}}"/>
</p:tagLst>
</file>

<file path=ppt/tags/tag2.xml><?xml version="1.0" encoding="utf-8"?>
<p:tagLst xmlns:a="http://schemas.openxmlformats.org/drawingml/2006/main" xmlns:r="http://schemas.openxmlformats.org/officeDocument/2006/relationships" xmlns:p="http://schemas.openxmlformats.org/presentationml/2006/main">
  <p:tag name="PPWINSEGMENT1START" val="1"/>
  <p:tag name="PPWINSEGMENT1LENGTH" val="15"/>
  <p:tag name="PPWINTOTALSEGMENTS" val="1"/>
  <p:tag name="PPWINSEGMENT1SOURCERTF" val="{\rtf1\ansi\deff0{\fonttbl{\f0\fcharset0 Arial;}}{\colortbl\red0\green0\blue0;}{\f0\fs26\b\cf0 SAP Web AS Java\par}}"/>
</p:tagLst>
</file>

<file path=ppt/tags/tag20.xml><?xml version="1.0" encoding="utf-8"?>
<p:tagLst xmlns:a="http://schemas.openxmlformats.org/drawingml/2006/main" xmlns:r="http://schemas.openxmlformats.org/officeDocument/2006/relationships" xmlns:p="http://schemas.openxmlformats.org/presentationml/2006/main">
  <p:tag name="PPTAGGERGROUP" val="16"/>
</p:tagLst>
</file>

<file path=ppt/tags/tag21.xml><?xml version="1.0" encoding="utf-8"?>
<p:tagLst xmlns:a="http://schemas.openxmlformats.org/drawingml/2006/main" xmlns:r="http://schemas.openxmlformats.org/officeDocument/2006/relationships" xmlns:p="http://schemas.openxmlformats.org/presentationml/2006/main">
  <p:tag name="PPTAGGERGROUP" val="30"/>
</p:tagLst>
</file>

<file path=ppt/tags/tag22.xml><?xml version="1.0" encoding="utf-8"?>
<p:tagLst xmlns:a="http://schemas.openxmlformats.org/drawingml/2006/main" xmlns:r="http://schemas.openxmlformats.org/officeDocument/2006/relationships" xmlns:p="http://schemas.openxmlformats.org/presentationml/2006/main">
  <p:tag name="PPTAGGERGROUP" val="30"/>
</p:tagLst>
</file>

<file path=ppt/tags/tag23.xml><?xml version="1.0" encoding="utf-8"?>
<p:tagLst xmlns:a="http://schemas.openxmlformats.org/drawingml/2006/main" xmlns:r="http://schemas.openxmlformats.org/officeDocument/2006/relationships" xmlns:p="http://schemas.openxmlformats.org/presentationml/2006/main">
  <p:tag name="PPTAGGERGROUP" val="30"/>
</p:tagLst>
</file>

<file path=ppt/tags/tag24.xml><?xml version="1.0" encoding="utf-8"?>
<p:tagLst xmlns:a="http://schemas.openxmlformats.org/drawingml/2006/main" xmlns:r="http://schemas.openxmlformats.org/officeDocument/2006/relationships" xmlns:p="http://schemas.openxmlformats.org/presentationml/2006/main">
  <p:tag name="PPTAGGERGROUP" val="30"/>
</p:tagLst>
</file>

<file path=ppt/tags/tag25.xml><?xml version="1.0" encoding="utf-8"?>
<p:tagLst xmlns:a="http://schemas.openxmlformats.org/drawingml/2006/main" xmlns:r="http://schemas.openxmlformats.org/officeDocument/2006/relationships" xmlns:p="http://schemas.openxmlformats.org/presentationml/2006/main">
  <p:tag name="PPTAGGERGROUP" val="30"/>
</p:tagLst>
</file>

<file path=ppt/tags/tag26.xml><?xml version="1.0" encoding="utf-8"?>
<p:tagLst xmlns:a="http://schemas.openxmlformats.org/drawingml/2006/main" xmlns:r="http://schemas.openxmlformats.org/officeDocument/2006/relationships" xmlns:p="http://schemas.openxmlformats.org/presentationml/2006/main">
  <p:tag name="PPTAGGERGROUP" val="30"/>
</p:tagLst>
</file>

<file path=ppt/tags/tag27.xml><?xml version="1.0" encoding="utf-8"?>
<p:tagLst xmlns:a="http://schemas.openxmlformats.org/drawingml/2006/main" xmlns:r="http://schemas.openxmlformats.org/officeDocument/2006/relationships" xmlns:p="http://schemas.openxmlformats.org/presentationml/2006/main">
  <p:tag name="PPTAGGERGROUP" val="31"/>
</p:tagLst>
</file>

<file path=ppt/tags/tag28.xml><?xml version="1.0" encoding="utf-8"?>
<p:tagLst xmlns:a="http://schemas.openxmlformats.org/drawingml/2006/main" xmlns:r="http://schemas.openxmlformats.org/officeDocument/2006/relationships" xmlns:p="http://schemas.openxmlformats.org/presentationml/2006/main">
  <p:tag name="PPTAGGERGROUP" val="31"/>
</p:tagLst>
</file>

<file path=ppt/tags/tag29.xml><?xml version="1.0" encoding="utf-8"?>
<p:tagLst xmlns:a="http://schemas.openxmlformats.org/drawingml/2006/main" xmlns:r="http://schemas.openxmlformats.org/officeDocument/2006/relationships" xmlns:p="http://schemas.openxmlformats.org/presentationml/2006/main">
  <p:tag name="PPTAGGERGROUP" val="31"/>
</p:tagLst>
</file>

<file path=ppt/tags/tag3.xml><?xml version="1.0" encoding="utf-8"?>
<p:tagLst xmlns:a="http://schemas.openxmlformats.org/drawingml/2006/main" xmlns:r="http://schemas.openxmlformats.org/officeDocument/2006/relationships" xmlns:p="http://schemas.openxmlformats.org/presentationml/2006/main">
  <p:tag name="PPTAGGERGROUP" val="16"/>
</p:tagLst>
</file>

<file path=ppt/tags/tag30.xml><?xml version="1.0" encoding="utf-8"?>
<p:tagLst xmlns:a="http://schemas.openxmlformats.org/drawingml/2006/main" xmlns:r="http://schemas.openxmlformats.org/officeDocument/2006/relationships" xmlns:p="http://schemas.openxmlformats.org/presentationml/2006/main">
  <p:tag name="PPTAGGERGROUP" val="31"/>
</p:tagLst>
</file>

<file path=ppt/tags/tag31.xml><?xml version="1.0" encoding="utf-8"?>
<p:tagLst xmlns:a="http://schemas.openxmlformats.org/drawingml/2006/main" xmlns:r="http://schemas.openxmlformats.org/officeDocument/2006/relationships" xmlns:p="http://schemas.openxmlformats.org/presentationml/2006/main">
  <p:tag name="PPTAGGERGROUP" val="19"/>
</p:tagLst>
</file>

<file path=ppt/tags/tag32.xml><?xml version="1.0" encoding="utf-8"?>
<p:tagLst xmlns:a="http://schemas.openxmlformats.org/drawingml/2006/main" xmlns:r="http://schemas.openxmlformats.org/officeDocument/2006/relationships" xmlns:p="http://schemas.openxmlformats.org/presentationml/2006/main">
  <p:tag name="PPTAGGERGROUP" val="32"/>
</p:tagLst>
</file>

<file path=ppt/tags/tag33.xml><?xml version="1.0" encoding="utf-8"?>
<p:tagLst xmlns:a="http://schemas.openxmlformats.org/drawingml/2006/main" xmlns:r="http://schemas.openxmlformats.org/officeDocument/2006/relationships" xmlns:p="http://schemas.openxmlformats.org/presentationml/2006/main">
  <p:tag name="PPTAGGERGROUP" val="32"/>
</p:tagLst>
</file>

<file path=ppt/tags/tag34.xml><?xml version="1.0" encoding="utf-8"?>
<p:tagLst xmlns:a="http://schemas.openxmlformats.org/drawingml/2006/main" xmlns:r="http://schemas.openxmlformats.org/officeDocument/2006/relationships" xmlns:p="http://schemas.openxmlformats.org/presentationml/2006/main">
  <p:tag name="PPTAGGERGROUP" val="32"/>
</p:tagLst>
</file>

<file path=ppt/tags/tag35.xml><?xml version="1.0" encoding="utf-8"?>
<p:tagLst xmlns:a="http://schemas.openxmlformats.org/drawingml/2006/main" xmlns:r="http://schemas.openxmlformats.org/officeDocument/2006/relationships" xmlns:p="http://schemas.openxmlformats.org/presentationml/2006/main">
  <p:tag name="PPTAGGERGROUP" val="32"/>
</p:tagLst>
</file>

<file path=ppt/tags/tag36.xml><?xml version="1.0" encoding="utf-8"?>
<p:tagLst xmlns:a="http://schemas.openxmlformats.org/drawingml/2006/main" xmlns:r="http://schemas.openxmlformats.org/officeDocument/2006/relationships" xmlns:p="http://schemas.openxmlformats.org/presentationml/2006/main">
  <p:tag name="PPWINSEGMENT1START" val="1"/>
  <p:tag name="PPWINSEGMENT1LENGTH" val="15"/>
  <p:tag name="PPWINTOTALSEGMENTS" val="1"/>
  <p:tag name="PPWINSEGMENT1SOURCERTF" val="{\rtf1\ansi\deff0{\fonttbl{\f0\fcharset0 Arial;}}{\colortbl\red0\green0\blue0;}{\f0\fs26\b\cf0 SAP Web AS Java\par}}"/>
</p:tagLst>
</file>

<file path=ppt/tags/tag37.xml><?xml version="1.0" encoding="utf-8"?>
<p:tagLst xmlns:a="http://schemas.openxmlformats.org/drawingml/2006/main" xmlns:r="http://schemas.openxmlformats.org/officeDocument/2006/relationships" xmlns:p="http://schemas.openxmlformats.org/presentationml/2006/main">
  <p:tag name="PPTAGGERGROUP" val="16"/>
</p:tagLst>
</file>

<file path=ppt/tags/tag38.xml><?xml version="1.0" encoding="utf-8"?>
<p:tagLst xmlns:a="http://schemas.openxmlformats.org/drawingml/2006/main" xmlns:r="http://schemas.openxmlformats.org/officeDocument/2006/relationships" xmlns:p="http://schemas.openxmlformats.org/presentationml/2006/main">
  <p:tag name="PPTAGGERGROUP" val="30"/>
</p:tagLst>
</file>

<file path=ppt/tags/tag39.xml><?xml version="1.0" encoding="utf-8"?>
<p:tagLst xmlns:a="http://schemas.openxmlformats.org/drawingml/2006/main" xmlns:r="http://schemas.openxmlformats.org/officeDocument/2006/relationships" xmlns:p="http://schemas.openxmlformats.org/presentationml/2006/main">
  <p:tag name="PPTAGGERGROUP" val="30"/>
</p:tagLst>
</file>

<file path=ppt/tags/tag4.xml><?xml version="1.0" encoding="utf-8"?>
<p:tagLst xmlns:a="http://schemas.openxmlformats.org/drawingml/2006/main" xmlns:r="http://schemas.openxmlformats.org/officeDocument/2006/relationships" xmlns:p="http://schemas.openxmlformats.org/presentationml/2006/main">
  <p:tag name="PPTAGGERGROUP" val="30"/>
</p:tagLst>
</file>

<file path=ppt/tags/tag40.xml><?xml version="1.0" encoding="utf-8"?>
<p:tagLst xmlns:a="http://schemas.openxmlformats.org/drawingml/2006/main" xmlns:r="http://schemas.openxmlformats.org/officeDocument/2006/relationships" xmlns:p="http://schemas.openxmlformats.org/presentationml/2006/main">
  <p:tag name="PPTAGGERGROUP" val="30"/>
</p:tagLst>
</file>

<file path=ppt/tags/tag41.xml><?xml version="1.0" encoding="utf-8"?>
<p:tagLst xmlns:a="http://schemas.openxmlformats.org/drawingml/2006/main" xmlns:r="http://schemas.openxmlformats.org/officeDocument/2006/relationships" xmlns:p="http://schemas.openxmlformats.org/presentationml/2006/main">
  <p:tag name="PPTAGGERGROUP" val="30"/>
</p:tagLst>
</file>

<file path=ppt/tags/tag42.xml><?xml version="1.0" encoding="utf-8"?>
<p:tagLst xmlns:a="http://schemas.openxmlformats.org/drawingml/2006/main" xmlns:r="http://schemas.openxmlformats.org/officeDocument/2006/relationships" xmlns:p="http://schemas.openxmlformats.org/presentationml/2006/main">
  <p:tag name="PPTAGGERGROUP" val="30"/>
</p:tagLst>
</file>

<file path=ppt/tags/tag43.xml><?xml version="1.0" encoding="utf-8"?>
<p:tagLst xmlns:a="http://schemas.openxmlformats.org/drawingml/2006/main" xmlns:r="http://schemas.openxmlformats.org/officeDocument/2006/relationships" xmlns:p="http://schemas.openxmlformats.org/presentationml/2006/main">
  <p:tag name="PPTAGGERGROUP" val="30"/>
</p:tagLst>
</file>

<file path=ppt/tags/tag44.xml><?xml version="1.0" encoding="utf-8"?>
<p:tagLst xmlns:a="http://schemas.openxmlformats.org/drawingml/2006/main" xmlns:r="http://schemas.openxmlformats.org/officeDocument/2006/relationships" xmlns:p="http://schemas.openxmlformats.org/presentationml/2006/main">
  <p:tag name="PPTAGGERGROUP" val="31"/>
</p:tagLst>
</file>

<file path=ppt/tags/tag45.xml><?xml version="1.0" encoding="utf-8"?>
<p:tagLst xmlns:a="http://schemas.openxmlformats.org/drawingml/2006/main" xmlns:r="http://schemas.openxmlformats.org/officeDocument/2006/relationships" xmlns:p="http://schemas.openxmlformats.org/presentationml/2006/main">
  <p:tag name="PPTAGGERGROUP" val="31"/>
</p:tagLst>
</file>

<file path=ppt/tags/tag46.xml><?xml version="1.0" encoding="utf-8"?>
<p:tagLst xmlns:a="http://schemas.openxmlformats.org/drawingml/2006/main" xmlns:r="http://schemas.openxmlformats.org/officeDocument/2006/relationships" xmlns:p="http://schemas.openxmlformats.org/presentationml/2006/main">
  <p:tag name="PPTAGGERGROUP" val="31"/>
</p:tagLst>
</file>

<file path=ppt/tags/tag47.xml><?xml version="1.0" encoding="utf-8"?>
<p:tagLst xmlns:a="http://schemas.openxmlformats.org/drawingml/2006/main" xmlns:r="http://schemas.openxmlformats.org/officeDocument/2006/relationships" xmlns:p="http://schemas.openxmlformats.org/presentationml/2006/main">
  <p:tag name="PPTAGGERGROUP" val="31"/>
</p:tagLst>
</file>

<file path=ppt/tags/tag48.xml><?xml version="1.0" encoding="utf-8"?>
<p:tagLst xmlns:a="http://schemas.openxmlformats.org/drawingml/2006/main" xmlns:r="http://schemas.openxmlformats.org/officeDocument/2006/relationships" xmlns:p="http://schemas.openxmlformats.org/presentationml/2006/main">
  <p:tag name="PPTAGGERGROUP" val="19"/>
</p:tagLst>
</file>

<file path=ppt/tags/tag49.xml><?xml version="1.0" encoding="utf-8"?>
<p:tagLst xmlns:a="http://schemas.openxmlformats.org/drawingml/2006/main" xmlns:r="http://schemas.openxmlformats.org/officeDocument/2006/relationships" xmlns:p="http://schemas.openxmlformats.org/presentationml/2006/main">
  <p:tag name="PPTAGGERGROUP" val="32"/>
</p:tagLst>
</file>

<file path=ppt/tags/tag5.xml><?xml version="1.0" encoding="utf-8"?>
<p:tagLst xmlns:a="http://schemas.openxmlformats.org/drawingml/2006/main" xmlns:r="http://schemas.openxmlformats.org/officeDocument/2006/relationships" xmlns:p="http://schemas.openxmlformats.org/presentationml/2006/main">
  <p:tag name="PPTAGGERGROUP" val="30"/>
</p:tagLst>
</file>

<file path=ppt/tags/tag50.xml><?xml version="1.0" encoding="utf-8"?>
<p:tagLst xmlns:a="http://schemas.openxmlformats.org/drawingml/2006/main" xmlns:r="http://schemas.openxmlformats.org/officeDocument/2006/relationships" xmlns:p="http://schemas.openxmlformats.org/presentationml/2006/main">
  <p:tag name="PPTAGGERGROUP" val="32"/>
</p:tagLst>
</file>

<file path=ppt/tags/tag51.xml><?xml version="1.0" encoding="utf-8"?>
<p:tagLst xmlns:a="http://schemas.openxmlformats.org/drawingml/2006/main" xmlns:r="http://schemas.openxmlformats.org/officeDocument/2006/relationships" xmlns:p="http://schemas.openxmlformats.org/presentationml/2006/main">
  <p:tag name="PPTAGGERGROUP" val="32"/>
</p:tagLst>
</file>

<file path=ppt/tags/tag52.xml><?xml version="1.0" encoding="utf-8"?>
<p:tagLst xmlns:a="http://schemas.openxmlformats.org/drawingml/2006/main" xmlns:r="http://schemas.openxmlformats.org/officeDocument/2006/relationships" xmlns:p="http://schemas.openxmlformats.org/presentationml/2006/main">
  <p:tag name="PPTAGGERGROUP" val="32"/>
</p:tagLst>
</file>

<file path=ppt/tags/tag6.xml><?xml version="1.0" encoding="utf-8"?>
<p:tagLst xmlns:a="http://schemas.openxmlformats.org/drawingml/2006/main" xmlns:r="http://schemas.openxmlformats.org/officeDocument/2006/relationships" xmlns:p="http://schemas.openxmlformats.org/presentationml/2006/main">
  <p:tag name="PPTAGGERGROUP" val="30"/>
</p:tagLst>
</file>

<file path=ppt/tags/tag7.xml><?xml version="1.0" encoding="utf-8"?>
<p:tagLst xmlns:a="http://schemas.openxmlformats.org/drawingml/2006/main" xmlns:r="http://schemas.openxmlformats.org/officeDocument/2006/relationships" xmlns:p="http://schemas.openxmlformats.org/presentationml/2006/main">
  <p:tag name="PPTAGGERGROUP" val="30"/>
</p:tagLst>
</file>

<file path=ppt/tags/tag8.xml><?xml version="1.0" encoding="utf-8"?>
<p:tagLst xmlns:a="http://schemas.openxmlformats.org/drawingml/2006/main" xmlns:r="http://schemas.openxmlformats.org/officeDocument/2006/relationships" xmlns:p="http://schemas.openxmlformats.org/presentationml/2006/main">
  <p:tag name="PPTAGGERGROUP" val="30"/>
</p:tagLst>
</file>

<file path=ppt/tags/tag9.xml><?xml version="1.0" encoding="utf-8"?>
<p:tagLst xmlns:a="http://schemas.openxmlformats.org/drawingml/2006/main" xmlns:r="http://schemas.openxmlformats.org/officeDocument/2006/relationships" xmlns:p="http://schemas.openxmlformats.org/presentationml/2006/main">
  <p:tag name="PPTAGGERGROUP" val="30"/>
</p:tagLst>
</file>

<file path=ppt/theme/theme1.xml><?xml version="1.0" encoding="utf-8"?>
<a:theme xmlns:a="http://schemas.openxmlformats.org/drawingml/2006/main" name="SAP Corporate 2011">
  <a:themeElements>
    <a:clrScheme name="SAP_Colors2011">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 Corporate 2011</Template>
  <TotalTime>756</TotalTime>
  <Words>2835</Words>
  <Application>Microsoft Office PowerPoint</Application>
  <PresentationFormat>On-screen Show (4:3)</PresentationFormat>
  <Paragraphs>842</Paragraphs>
  <Slides>43</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SAP Corporate 2011</vt:lpstr>
      <vt:lpstr>Bitmap Image</vt:lpstr>
      <vt:lpstr>Best Practices for SAP BusinessObjects 4.0 in combination with SAP NetWeaver  Ingo Hilgefort Director Solution Management Customer Insight &amp; Action</vt:lpstr>
      <vt:lpstr>Agenda</vt:lpstr>
      <vt:lpstr>Data Connectivity and Meta-Data Support</vt:lpstr>
      <vt:lpstr>SAP BusinessObjects 4.0 Connectivity for SAP Landscape  Direct Access via BICS</vt:lpstr>
      <vt:lpstr>SAP BusinessObjects 4.0 Connectivity for SAP Landscape  Multi-Source Universes</vt:lpstr>
      <vt:lpstr>SAP BusinessObjects 4.0 Connectivity for SAP Landscape  Direct Access via BICS or Multi Source Universe</vt:lpstr>
      <vt:lpstr>SAP BusinessObjects 4.0 Connectivity for SAP Landscape</vt:lpstr>
      <vt:lpstr>SAP BusinessObjects 4.0 Connectivity for SAP Landscape Meta-Data Support for BEx Queries</vt:lpstr>
      <vt:lpstr>SAP BusinessObjects 4.0 Connectivity for SAP Landscape Meta-Data Support for BEx Queries</vt:lpstr>
      <vt:lpstr>SAP BusinessObjects 4.0 Connectivity for SAP Landscape Meta-Data Support for BEx Queries</vt:lpstr>
      <vt:lpstr>SAP BusinessObjects 4.0 Connectivity for SAP Landscape Meta-Data Support for BEx Queries</vt:lpstr>
      <vt:lpstr>SAP BusinessObjects 4.0 Connectivity for SAP Landscape Possible workarounds</vt:lpstr>
      <vt:lpstr>SAP BusinessObjects 4.0 Connectivity for SAP Landscape Compounded Characteristics</vt:lpstr>
      <vt:lpstr>SAP BusinessObjects 4.0 Connectivity for SAP Landscape Scaling Factor</vt:lpstr>
      <vt:lpstr>SAP BusinessObjects 4.0 Connectivity for SAP Landscape Local Calculations</vt:lpstr>
      <vt:lpstr>SAP BusinessObjects 4.0 Connectivity for SAP Landscape Conditions</vt:lpstr>
      <vt:lpstr>Hierarchical Reporting Capabilities</vt:lpstr>
      <vt:lpstr>SAP BusinessObjects 4.0 – Hierarchical Capabilities Crystal Reports for Enterprise</vt:lpstr>
      <vt:lpstr>SAP BusinessObjects 4.0 – Hierarchical Capabilities Web Intelligence</vt:lpstr>
      <vt:lpstr>SAP BusinessObjects 4.0 – Hierarchical Capabilities  Analysis, Edition for Microsoft Office &amp; OLAP Edition</vt:lpstr>
      <vt:lpstr>SAP BusinessObjects 4.0 – Hierarchical Capabilities Dashboards</vt:lpstr>
      <vt:lpstr>SAP BusinessObjects 4.0 – Hierarchical Capabilities Common Items</vt:lpstr>
      <vt:lpstr>BI Content Lifecycle Management</vt:lpstr>
      <vt:lpstr>SAP BusinessObjects Lifecycle Management Integration with SAP CTS+</vt:lpstr>
      <vt:lpstr>SAP BusinessObjects Lifecycle Management Integration with SAP CTS+</vt:lpstr>
      <vt:lpstr>SAP BusinessObjects Lifecycle Management Integration with SAP CTS+</vt:lpstr>
      <vt:lpstr>SAP BusinessObjects Lifecycle Management Integration with SAP CTS+</vt:lpstr>
      <vt:lpstr>SAP BusinessObjects Lifecycle Management Integration with SAP CTS+</vt:lpstr>
      <vt:lpstr>SAP BusinessObjects 4.0 – SAP Integration Lifecycle Management</vt:lpstr>
      <vt:lpstr>Migrating XI 3.x BI Content to SAP BusinessObjects 4.x</vt:lpstr>
      <vt:lpstr>SAP BusinessObjects 4.0 – SAP Integration Migrating BI Content from XI 3.1 to 4.0</vt:lpstr>
      <vt:lpstr>SAP BusinessObjects 4.0 – SAP Integration Migrating BI Content from XI 3.1 to 4.0</vt:lpstr>
      <vt:lpstr>SAP BusinessObjects 4.0 – SAP Integration Migrating BI Content from XI 3.1 to 4.0</vt:lpstr>
      <vt:lpstr>SAP BusinessObjects 4.0 – SAP Integration Migrating BI Content from XI 3.1 to 4.0</vt:lpstr>
      <vt:lpstr>SAP BusinessObjects 4.0 – SAP Integration Migrating BI Content from XI 3.1 to 4.0</vt:lpstr>
      <vt:lpstr>SAP BusinessObjects 4.0 – SAP Integration Migrating BI Content from XI 3.1 to 4.0</vt:lpstr>
      <vt:lpstr>SAP BusinessObjects 4.0 – SAP Integration Migrating BI Content from XI 3.1 to 4.0</vt:lpstr>
      <vt:lpstr>Best Practices on BEx Query Design </vt:lpstr>
      <vt:lpstr>SAP BusinessObjects 4.0 and SAP NetWeaver BW Best Practices on BEx Query Design</vt:lpstr>
      <vt:lpstr>SAP BusinessObjects 4.0 and SAP NetWeaver BW Best Practices on BEx Query Design</vt:lpstr>
      <vt:lpstr>SAP BusinessObjects 4.0 and SAP NetWeaver BW Best Practices on BEx Query Design</vt:lpstr>
      <vt:lpstr>SAP BusinessObjects 4.0 and SAP NetWeaver BW Best Practices on BEx Query Design</vt:lpstr>
      <vt:lpstr>Thank You!</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SAP BusinessObjects 4.0 in combination with SAP NetWeaver</dc:title>
  <dc:creator>Hilgefort, Ingo</dc:creator>
  <cp:lastModifiedBy>Jacqueline Rahn</cp:lastModifiedBy>
  <cp:revision>104</cp:revision>
  <dcterms:created xsi:type="dcterms:W3CDTF">2011-04-05T22:59:47Z</dcterms:created>
  <dcterms:modified xsi:type="dcterms:W3CDTF">2012-08-10T13:48:09Z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-841159755</vt:i4>
  </property>
  <property fmtid="{D5CDD505-2E9C-101B-9397-08002B2CF9AE}" pid="3" name="_NewReviewCycle">
    <vt:lpwstr/>
  </property>
  <property fmtid="{D5CDD505-2E9C-101B-9397-08002B2CF9AE}" pid="4" name="_EmailSubject">
    <vt:lpwstr>Feedback testversion Presentation Wizard 4.3</vt:lpwstr>
  </property>
  <property fmtid="{D5CDD505-2E9C-101B-9397-08002B2CF9AE}" pid="5" name="_AuthorEmail">
    <vt:lpwstr>anette.sandmann@sap.com</vt:lpwstr>
  </property>
  <property fmtid="{D5CDD505-2E9C-101B-9397-08002B2CF9AE}" pid="6" name="_AuthorEmailDisplayName">
    <vt:lpwstr>Sandmann, Anette</vt:lpwstr>
  </property>
</Properties>
</file>