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480" r:id="rId2"/>
    <p:sldId id="607" r:id="rId3"/>
    <p:sldId id="550" r:id="rId4"/>
    <p:sldId id="609" r:id="rId5"/>
    <p:sldId id="513" r:id="rId6"/>
    <p:sldId id="547" r:id="rId7"/>
    <p:sldId id="604" r:id="rId8"/>
    <p:sldId id="546" r:id="rId9"/>
    <p:sldId id="552" r:id="rId10"/>
    <p:sldId id="551" r:id="rId11"/>
    <p:sldId id="528" r:id="rId12"/>
    <p:sldId id="600" r:id="rId13"/>
    <p:sldId id="549" r:id="rId14"/>
    <p:sldId id="529" r:id="rId15"/>
    <p:sldId id="556" r:id="rId16"/>
    <p:sldId id="555" r:id="rId17"/>
    <p:sldId id="554" r:id="rId18"/>
    <p:sldId id="566" r:id="rId19"/>
    <p:sldId id="567" r:id="rId20"/>
    <p:sldId id="568" r:id="rId21"/>
    <p:sldId id="569" r:id="rId22"/>
    <p:sldId id="570" r:id="rId23"/>
    <p:sldId id="571" r:id="rId24"/>
    <p:sldId id="573" r:id="rId25"/>
    <p:sldId id="565" r:id="rId26"/>
    <p:sldId id="548" r:id="rId27"/>
    <p:sldId id="534" r:id="rId28"/>
    <p:sldId id="557" r:id="rId29"/>
    <p:sldId id="535" r:id="rId30"/>
    <p:sldId id="564" r:id="rId31"/>
    <p:sldId id="559" r:id="rId32"/>
    <p:sldId id="563" r:id="rId33"/>
    <p:sldId id="574" r:id="rId34"/>
    <p:sldId id="575" r:id="rId35"/>
    <p:sldId id="492" r:id="rId36"/>
    <p:sldId id="493" r:id="rId37"/>
    <p:sldId id="494" r:id="rId38"/>
    <p:sldId id="495" r:id="rId39"/>
    <p:sldId id="496" r:id="rId40"/>
    <p:sldId id="497" r:id="rId41"/>
    <p:sldId id="515" r:id="rId42"/>
    <p:sldId id="518" r:id="rId43"/>
    <p:sldId id="517" r:id="rId44"/>
    <p:sldId id="576" r:id="rId45"/>
    <p:sldId id="498" r:id="rId46"/>
    <p:sldId id="588" r:id="rId47"/>
    <p:sldId id="608" r:id="rId48"/>
    <p:sldId id="589" r:id="rId49"/>
    <p:sldId id="591" r:id="rId50"/>
    <p:sldId id="593" r:id="rId51"/>
    <p:sldId id="590" r:id="rId52"/>
    <p:sldId id="592" r:id="rId53"/>
    <p:sldId id="594" r:id="rId54"/>
    <p:sldId id="595" r:id="rId55"/>
    <p:sldId id="585" r:id="rId56"/>
    <p:sldId id="596" r:id="rId57"/>
    <p:sldId id="601" r:id="rId58"/>
    <p:sldId id="605" r:id="rId59"/>
    <p:sldId id="540" r:id="rId60"/>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1D7ABE"/>
    <a:srgbClr val="1D79BC"/>
    <a:srgbClr val="D0D7DB"/>
    <a:srgbClr val="B8BEC2"/>
    <a:srgbClr val="DBE2E8"/>
    <a:srgbClr val="6D6E71"/>
    <a:srgbClr val="064C7D"/>
    <a:srgbClr val="1F7BBF"/>
    <a:srgbClr val="1F609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80" autoAdjust="0"/>
    <p:restoredTop sz="72281" autoAdjust="0"/>
  </p:normalViewPr>
  <p:slideViewPr>
    <p:cSldViewPr snapToGrid="0">
      <p:cViewPr>
        <p:scale>
          <a:sx n="60" d="100"/>
          <a:sy n="60" d="100"/>
        </p:scale>
        <p:origin x="-1512" y="150"/>
      </p:cViewPr>
      <p:guideLst>
        <p:guide orient="horz" pos="1401"/>
        <p:guide orient="horz" pos="1888"/>
        <p:guide orient="horz" pos="3255"/>
        <p:guide orient="horz" pos="4129"/>
        <p:guide orient="horz" pos="952"/>
        <p:guide orient="horz" pos="2167"/>
        <p:guide pos="2000"/>
        <p:guide pos="46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67" d="100"/>
          <a:sy n="67" d="100"/>
        </p:scale>
        <p:origin x="-2796" y="-96"/>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685A1612-4F58-4F0A-8C0D-14AEB729D6E3}" type="datetimeFigureOut">
              <a:rPr lang="en-US" smtClean="0"/>
              <a:pPr/>
              <a:t>8/31/2011</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9C6529BA-C3BF-4739-9E7D-DE745FD6AFA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A8C30F70-105F-42B9-82AC-8ED7826E1BD6}" type="datetimeFigureOut">
              <a:rPr lang="en-US" smtClean="0"/>
              <a:pPr/>
              <a:t>8/31/2011</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9ED1FA07-CDAF-47E5-BD44-3B1F6CB33F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 presentation on SuccessFactors roadmap plans for role based security.</a:t>
            </a:r>
          </a:p>
          <a:p>
            <a:r>
              <a:rPr lang="en-US" dirty="0" smtClean="0"/>
              <a:t>This presentation contains</a:t>
            </a:r>
            <a:r>
              <a:rPr lang="en-US" baseline="0" dirty="0" smtClean="0"/>
              <a:t> both a conceptual model and mockups of the user interface </a:t>
            </a:r>
            <a:r>
              <a:rPr lang="en-US" dirty="0" smtClean="0"/>
              <a:t>to communicate how the</a:t>
            </a:r>
            <a:r>
              <a:rPr lang="en-US" baseline="0" dirty="0" smtClean="0"/>
              <a:t> new system will work.</a:t>
            </a:r>
            <a:endParaRPr lang="en-US" dirty="0" smtClean="0"/>
          </a:p>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Here is another example to demonstrate that target</a:t>
            </a:r>
            <a:r>
              <a:rPr lang="en-US" baseline="0" dirty="0" smtClean="0"/>
              <a:t> users can be defined through the employee </a:t>
            </a:r>
            <a:r>
              <a:rPr lang="en-US" baseline="0" dirty="0" err="1" smtClean="0"/>
              <a:t>heirarchy</a:t>
            </a:r>
            <a:r>
              <a:rPr lang="en-US" baseline="0" dirty="0" smtClean="0"/>
              <a:t> (Team = direct reports).</a:t>
            </a:r>
          </a:p>
          <a:p>
            <a:pPr>
              <a:buFont typeface="Arial" pitchFamily="34" charset="0"/>
              <a:buChar char="•"/>
            </a:pPr>
            <a:r>
              <a:rPr lang="en-US" baseline="0" dirty="0" smtClean="0"/>
              <a:t>In the first row, Managers in the USA can perform the Manager Role on their Team, all levels deep.</a:t>
            </a:r>
          </a:p>
          <a:p>
            <a:pPr>
              <a:buFont typeface="Arial" pitchFamily="34" charset="0"/>
              <a:buChar char="•"/>
            </a:pPr>
            <a:r>
              <a:rPr lang="en-US" baseline="0" dirty="0" smtClean="0"/>
              <a:t>In the second row, Managers in Germany can perform the Manager role on their Team, but only two levels deep (two levels restriction in hierarchies is common in EMEA).</a:t>
            </a:r>
          </a:p>
          <a:p>
            <a:endParaRPr lang="en-US" baseline="0"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There are</a:t>
            </a:r>
            <a:r>
              <a:rPr lang="en-US" baseline="0" dirty="0" smtClean="0"/>
              <a:t> three steps to setting up permissions in this new framework.</a:t>
            </a:r>
          </a:p>
          <a:p>
            <a:pPr>
              <a:buFont typeface="Arial" pitchFamily="34" charset="0"/>
              <a:buChar char="•"/>
            </a:pPr>
            <a:r>
              <a:rPr lang="en-US" baseline="0" dirty="0" smtClean="0"/>
              <a:t>1. Create the groups – define the groups you want to grant and target</a:t>
            </a:r>
          </a:p>
          <a:p>
            <a:pPr>
              <a:buFont typeface="Arial" pitchFamily="34" charset="0"/>
              <a:buChar char="•"/>
            </a:pPr>
            <a:r>
              <a:rPr lang="en-US" baseline="0" dirty="0" smtClean="0"/>
              <a:t>2. Create the role – define the role. What data can the role access (live profile data - fields and background sections)? What actions can the role perform (actions like create performance review form, or perform succession planning)?</a:t>
            </a:r>
          </a:p>
          <a:p>
            <a:pPr>
              <a:buFont typeface="Arial" pitchFamily="34" charset="0"/>
              <a:buChar char="•"/>
            </a:pPr>
            <a:r>
              <a:rPr lang="en-US" baseline="0" dirty="0" smtClean="0"/>
              <a:t>3. Grant the role. Link the Green Box to the Yellow Circles.</a:t>
            </a:r>
          </a:p>
          <a:p>
            <a:pPr>
              <a:buFont typeface="Arial" pitchFamily="34" charset="0"/>
              <a:buChar char="•"/>
            </a:pPr>
            <a:r>
              <a:rPr lang="en-US" baseline="0" dirty="0" smtClean="0"/>
              <a:t>Now we will </a:t>
            </a:r>
            <a:r>
              <a:rPr lang="en-US" dirty="0" smtClean="0"/>
              <a:t>There are</a:t>
            </a:r>
            <a:r>
              <a:rPr lang="en-US" baseline="0" dirty="0" smtClean="0"/>
              <a:t> three steps to setting up permissions in this new framework.</a:t>
            </a:r>
          </a:p>
          <a:p>
            <a:pPr>
              <a:buFont typeface="Arial" pitchFamily="34" charset="0"/>
              <a:buChar char="•"/>
            </a:pPr>
            <a:r>
              <a:rPr lang="en-US" baseline="0" dirty="0" smtClean="0"/>
              <a:t>1. Create the groups – define the groups you want to grant and target</a:t>
            </a:r>
          </a:p>
          <a:p>
            <a:pPr>
              <a:buFont typeface="Arial" pitchFamily="34" charset="0"/>
              <a:buChar char="•"/>
            </a:pPr>
            <a:r>
              <a:rPr lang="en-US" baseline="0" dirty="0" smtClean="0"/>
              <a:t>2. Create the role – define the role. What data can the role access (live profile data - fields and background sections)? What actions can the role perform (actions like create performance review form, or perform succession planning)?</a:t>
            </a:r>
          </a:p>
          <a:p>
            <a:pPr>
              <a:buFont typeface="Arial" pitchFamily="34" charset="0"/>
              <a:buChar char="•"/>
            </a:pPr>
            <a:r>
              <a:rPr lang="en-US" baseline="0" dirty="0" smtClean="0"/>
              <a:t>3. Grant the role. Link the Green Box to the Yellow Circles.</a:t>
            </a:r>
            <a:endParaRPr lang="en-US" dirty="0" smtClean="0"/>
          </a:p>
          <a:p>
            <a:pPr>
              <a:buFont typeface="Arial" pitchFamily="34" charset="0"/>
              <a:buChar char="•"/>
            </a:pPr>
            <a:r>
              <a:rPr lang="en-US" dirty="0" smtClean="0"/>
              <a:t>Now we will show</a:t>
            </a:r>
            <a:r>
              <a:rPr lang="en-US" baseline="0" dirty="0" smtClean="0"/>
              <a:t> you how to create four groups that represent the four Yellow Circles shown above.</a:t>
            </a:r>
            <a:endParaRPr lang="en-US"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Prototype Demo: Show how the product works.</a:t>
            </a:r>
            <a:endParaRPr lang="en-US"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lets dive into the application solution. How will this new framework look and appear to you?</a:t>
            </a:r>
          </a:p>
          <a:p>
            <a:r>
              <a:rPr lang="en-US" baseline="0" dirty="0" smtClean="0"/>
              <a:t>On the left is a list of links in our current solution that largely control the administration of security in our admin tools pages.  </a:t>
            </a:r>
          </a:p>
          <a:p>
            <a:r>
              <a:rPr lang="en-US" baseline="0" dirty="0" smtClean="0"/>
              <a:t>On the right is a new list of links that will be the new gateway to managing security.</a:t>
            </a:r>
          </a:p>
          <a:p>
            <a:r>
              <a:rPr lang="en-US" baseline="0" dirty="0" smtClean="0"/>
              <a:t>The first step in managing security is to create permission groups. These are the yellow circles from the conceptual diagram. Select the “Manage Permission Groups” link.</a:t>
            </a:r>
            <a:endParaRPr lang="en-US"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 bring up the Manage Permission Groups page.  A</a:t>
            </a:r>
            <a:r>
              <a:rPr lang="en-US" baseline="0" dirty="0" smtClean="0"/>
              <a:t> permission group is a group of users that you can define and use to grant permissions to in the Role Based Security framework.  Here we can see existing groups that were created.  You can edit, copy and delete these groups, or create new ones.</a:t>
            </a:r>
          </a:p>
          <a:p>
            <a:r>
              <a:rPr lang="en-US" baseline="0" dirty="0" smtClean="0"/>
              <a:t>New groups are created by selecting the “Create New” button at the top left of the screen.</a:t>
            </a:r>
          </a:p>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groups definition tool.  Here you define your groups by</a:t>
            </a:r>
            <a:r>
              <a:rPr lang="en-US" baseline="0" dirty="0" smtClean="0"/>
              <a:t> specifying criteria.</a:t>
            </a:r>
          </a:p>
          <a:p>
            <a:r>
              <a:rPr lang="en-US" baseline="0" dirty="0" smtClean="0"/>
              <a:t>Overview of this page:</a:t>
            </a:r>
          </a:p>
          <a:p>
            <a:pPr>
              <a:buFont typeface="Arial" pitchFamily="34" charset="0"/>
              <a:buChar char="•"/>
            </a:pPr>
            <a:r>
              <a:rPr lang="en-US" baseline="0" dirty="0" smtClean="0"/>
              <a:t>Group Name</a:t>
            </a:r>
          </a:p>
          <a:p>
            <a:pPr>
              <a:buFont typeface="Arial" pitchFamily="34" charset="0"/>
              <a:buChar char="•"/>
            </a:pPr>
            <a:r>
              <a:rPr lang="en-US" baseline="0" dirty="0" smtClean="0"/>
              <a:t>Chose Group Members (green box)</a:t>
            </a:r>
          </a:p>
          <a:p>
            <a:pPr>
              <a:buFont typeface="Arial" pitchFamily="34" charset="0"/>
              <a:buChar char="•"/>
            </a:pPr>
            <a:r>
              <a:rPr lang="en-US" baseline="0" dirty="0" smtClean="0"/>
              <a:t>Exclude people from the group (red box)</a:t>
            </a:r>
          </a:p>
          <a:p>
            <a:pPr>
              <a:buFont typeface="Arial" pitchFamily="34" charset="0"/>
              <a:buChar char="•"/>
            </a:pPr>
            <a:r>
              <a:rPr lang="en-US" baseline="0" dirty="0" smtClean="0"/>
              <a:t>Group Membership count – top right</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a:t>
            </a:r>
            <a:r>
              <a:rPr lang="en-US" baseline="0" dirty="0" smtClean="0"/>
              <a:t> a name for your group</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Selecting the dropdown to pick a filter category, and select the “Country” category</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brings up a text</a:t>
            </a:r>
            <a:r>
              <a:rPr lang="en-US" baseline="0" dirty="0" smtClean="0"/>
              <a:t> entry. Start typing in “United States”</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widget will</a:t>
            </a:r>
            <a:r>
              <a:rPr lang="en-US" baseline="0" dirty="0" smtClean="0"/>
              <a:t> auto filter against existing values in your system.  You can select from the results, or continue typing to refine the selection.</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 “United States”</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selection is displayed,</a:t>
            </a:r>
            <a:r>
              <a:rPr lang="en-US" baseline="0" dirty="0" smtClean="0"/>
              <a:t> and you can get a count of the “Group Membership” by selecting the “Update” button.  Save the group by selecting the “Done” button.</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 will return us to the Permission</a:t>
            </a:r>
            <a:r>
              <a:rPr lang="en-US" baseline="0" dirty="0" smtClean="0"/>
              <a:t> Groups page where you will see your new group.</a:t>
            </a:r>
          </a:p>
          <a:p>
            <a:pPr>
              <a:buFont typeface="Arial" pitchFamily="34" charset="0"/>
              <a:buChar char="•"/>
            </a:pPr>
            <a:r>
              <a:rPr lang="en-US" baseline="0" dirty="0" smtClean="0"/>
              <a:t> Now create the group “Human Resources in the US”.</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the other three</a:t>
            </a:r>
            <a:r>
              <a:rPr lang="en-US" baseline="0" dirty="0" smtClean="0"/>
              <a:t> groups</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Selecting the dropdown to pick a filter category, this time pick</a:t>
            </a:r>
            <a:r>
              <a:rPr lang="en-US" baseline="0" dirty="0" smtClean="0"/>
              <a:t> Department</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a:t>
            </a:r>
            <a:r>
              <a:rPr lang="en-US" baseline="0" dirty="0" smtClean="0"/>
              <a:t> the “Department” category</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selected the “Department” category. This will present a list of values</a:t>
            </a:r>
            <a:r>
              <a:rPr lang="en-US" baseline="0" dirty="0" smtClean="0"/>
              <a:t> for departments in your organization. The user interface will adjust for both small and large data sets appropriately (example, 50 departments will get one view as shown here, where 10,000 departments would get a different user interface).</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Dept=Human Resources has been selected</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category filter appears. Select the dropdown for this new filter.</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 the “Country” filter value.</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seen previously, this presents a text box that is auto-complete enabled. This will filter against existing</a:t>
            </a:r>
            <a:r>
              <a:rPr lang="en-US" baseline="0" dirty="0" smtClean="0"/>
              <a:t> Country values in your company.  Start typing in “United States”.</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Assume we have selected “United States” for</a:t>
            </a:r>
            <a:r>
              <a:rPr lang="en-US" baseline="0" dirty="0" smtClean="0"/>
              <a:t> the country.  Select the “Update” button to view the Group Membership count.</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will return us to the Permission</a:t>
            </a:r>
            <a:r>
              <a:rPr lang="en-US" baseline="0" dirty="0" smtClean="0"/>
              <a:t> Groups page where you will see your new group. </a:t>
            </a:r>
          </a:p>
          <a:p>
            <a:pPr>
              <a:buFont typeface="Arial" pitchFamily="34" charset="0"/>
              <a:buChar char="•"/>
            </a:pPr>
            <a:r>
              <a:rPr lang="en-US" baseline="0" dirty="0" smtClean="0"/>
              <a:t>We have demonstrated the creation of two groups. </a:t>
            </a:r>
          </a:p>
          <a:p>
            <a:pPr>
              <a:buFont typeface="Arial" pitchFamily="34" charset="0"/>
              <a:buChar char="•"/>
            </a:pPr>
            <a:r>
              <a:rPr lang="en-US" baseline="0" dirty="0" smtClean="0">
                <a:solidFill>
                  <a:srgbClr val="FF0000"/>
                </a:solidFill>
              </a:rPr>
              <a:t>Assume we have followed the same process to create all four groups (the yellow circles)</a:t>
            </a:r>
          </a:p>
        </p:txBody>
      </p:sp>
      <p:sp>
        <p:nvSpPr>
          <p:cNvPr id="4" name="Slide Number Placeholder 3"/>
          <p:cNvSpPr>
            <a:spLocks noGrp="1"/>
          </p:cNvSpPr>
          <p:nvPr>
            <p:ph type="sldNum" sz="quarter" idx="10"/>
          </p:nvPr>
        </p:nvSpPr>
        <p:spPr/>
        <p:txBody>
          <a:bodyPr/>
          <a:lstStyle/>
          <a:p>
            <a:fld id="{9ED1FA07-CDAF-47E5-BD44-3B1F6CB33F1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is now done</a:t>
            </a:r>
            <a:r>
              <a:rPr lang="en-US" baseline="0" dirty="0" smtClean="0"/>
              <a:t> (we have created all four groups in the yellow circles)</a:t>
            </a:r>
            <a:endParaRPr lang="en-US" dirty="0" smtClean="0"/>
          </a:p>
          <a:p>
            <a:r>
              <a:rPr lang="en-US" dirty="0" smtClean="0"/>
              <a:t>Now for Step 2:</a:t>
            </a:r>
            <a:r>
              <a:rPr lang="en-US" baseline="0" dirty="0" smtClean="0"/>
              <a:t> C</a:t>
            </a:r>
            <a:r>
              <a:rPr lang="en-US" dirty="0" smtClean="0"/>
              <a:t>reate the role</a:t>
            </a:r>
          </a:p>
        </p:txBody>
      </p:sp>
      <p:sp>
        <p:nvSpPr>
          <p:cNvPr id="4" name="Slide Number Placeholder 3"/>
          <p:cNvSpPr>
            <a:spLocks noGrp="1"/>
          </p:cNvSpPr>
          <p:nvPr>
            <p:ph type="sldNum" sz="quarter" idx="10"/>
          </p:nvPr>
        </p:nvSpPr>
        <p:spPr/>
        <p:txBody>
          <a:bodyPr/>
          <a:lstStyle/>
          <a:p>
            <a:fld id="{9ED1FA07-CDAF-47E5-BD44-3B1F6CB33F1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Creating roles is done</a:t>
            </a:r>
            <a:r>
              <a:rPr lang="en-US" baseline="0" dirty="0" smtClean="0"/>
              <a:t> through the “Manage Permission Roles” link.</a:t>
            </a:r>
            <a:endParaRPr lang="en-US" dirty="0" smtClean="0"/>
          </a:p>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 the link “Manage Permission Roles”</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will bring up the</a:t>
            </a:r>
            <a:r>
              <a:rPr lang="en-US" baseline="0" dirty="0" smtClean="0"/>
              <a:t> managing roles page.</a:t>
            </a:r>
          </a:p>
          <a:p>
            <a:pPr>
              <a:buFont typeface="Arial" pitchFamily="34" charset="0"/>
              <a:buChar char="•"/>
            </a:pPr>
            <a:r>
              <a:rPr lang="en-US" baseline="0" dirty="0" smtClean="0"/>
              <a:t>Here you will see a list of all the roles you have created in your system.</a:t>
            </a:r>
          </a:p>
          <a:p>
            <a:pPr>
              <a:buFont typeface="Arial" pitchFamily="34" charset="0"/>
              <a:buChar char="•"/>
            </a:pPr>
            <a:r>
              <a:rPr lang="en-US" baseline="0" dirty="0" smtClean="0"/>
              <a:t>You will be able to create, edit, copy, delete, import and export roles from this screen, as well as view the change history of the role for auditing purposes.  </a:t>
            </a:r>
          </a:p>
          <a:p>
            <a:pPr>
              <a:buFont typeface="Arial" pitchFamily="34" charset="0"/>
              <a:buChar char="•"/>
            </a:pPr>
            <a:r>
              <a:rPr lang="en-US" baseline="0" dirty="0" smtClean="0"/>
              <a:t>Change history will show all the edits to the role, by person and date.</a:t>
            </a:r>
          </a:p>
          <a:p>
            <a:pPr>
              <a:buFont typeface="Arial" pitchFamily="34" charset="0"/>
              <a:buChar char="•"/>
            </a:pPr>
            <a:r>
              <a:rPr lang="en-US" baseline="0" dirty="0" smtClean="0"/>
              <a:t>Creating a role is accomplished by selecting the Create New button, which will bring up the following page</a:t>
            </a:r>
            <a:endParaRPr lang="en-US" dirty="0" smtClean="0"/>
          </a:p>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Creating</a:t>
            </a:r>
            <a:r>
              <a:rPr lang="en-US" baseline="0" dirty="0" smtClean="0"/>
              <a:t> a role has three steps</a:t>
            </a:r>
          </a:p>
          <a:p>
            <a:pPr marL="228600" indent="-228600">
              <a:buAutoNum type="arabicPeriod"/>
            </a:pPr>
            <a:r>
              <a:rPr lang="en-US" baseline="0" dirty="0" smtClean="0"/>
              <a:t>Crate a name and description.</a:t>
            </a:r>
          </a:p>
          <a:p>
            <a:pPr marL="228600" indent="-228600">
              <a:buAutoNum type="arabicPeriod"/>
            </a:pPr>
            <a:r>
              <a:rPr lang="en-US" baseline="0" dirty="0" smtClean="0"/>
              <a:t>Set the permissions for the role.</a:t>
            </a:r>
          </a:p>
          <a:p>
            <a:pPr marL="228600" indent="-228600">
              <a:buAutoNum type="arabicPeriod"/>
            </a:pPr>
            <a:r>
              <a:rPr lang="en-US" baseline="0" dirty="0" smtClean="0"/>
              <a:t>Grant the role to users.</a:t>
            </a:r>
          </a:p>
          <a:p>
            <a:r>
              <a:rPr lang="en-US" baseline="0" dirty="0" smtClean="0"/>
              <a:t>Selecting step 2 (“Permissions” button) brings up the permissions settings page.</a:t>
            </a:r>
            <a:endParaRPr lang="en-US" dirty="0" smtClean="0"/>
          </a:p>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Here is where</a:t>
            </a:r>
            <a:r>
              <a:rPr lang="en-US" baseline="0" dirty="0" smtClean="0"/>
              <a:t> you define all the permissions you would like to enable for this role.</a:t>
            </a:r>
          </a:p>
          <a:p>
            <a:pPr>
              <a:buFont typeface="Arial" pitchFamily="34" charset="0"/>
              <a:buChar char="•"/>
            </a:pPr>
            <a:r>
              <a:rPr lang="en-US" baseline="0" dirty="0" smtClean="0"/>
              <a:t>Permissions are organized into categories shown as links on the left side.  </a:t>
            </a:r>
          </a:p>
          <a:p>
            <a:pPr>
              <a:buFont typeface="Arial" pitchFamily="34" charset="0"/>
              <a:buChar char="•"/>
            </a:pPr>
            <a:r>
              <a:rPr lang="en-US" baseline="0" dirty="0" smtClean="0"/>
              <a:t>In this page, the first category “Manage Users” is selected. This category is a set of administrative permissions that allow the role to perform tasks like “Import Employee Data” or “Change User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“Manage User Security” link</a:t>
            </a:r>
            <a:r>
              <a:rPr lang="en-US" baseline="0" dirty="0" smtClean="0"/>
              <a:t> will show permissions that are typically assigned to more than administrative-only roles, and include functionality like the ability to view Dashboards or Spotlight Views.</a:t>
            </a:r>
          </a:p>
          <a:p>
            <a:pPr>
              <a:buFont typeface="Arial" pitchFamily="34" charset="0"/>
              <a:buChar char="•"/>
            </a:pPr>
            <a:r>
              <a:rPr lang="en-US" baseline="0" dirty="0" smtClean="0"/>
              <a:t>These mockups are not a final list of all permissions and categories. These </a:t>
            </a:r>
            <a:r>
              <a:rPr lang="en-US" baseline="0" dirty="0" err="1" smtClean="0"/>
              <a:t>mocukps</a:t>
            </a:r>
            <a:r>
              <a:rPr lang="en-US" baseline="0" dirty="0" smtClean="0"/>
              <a:t> are intended only to represent product concepts and flow.  There will be more permissions than are shown under this and other categories, and there may be more categories upon release than are shown in this mockup.</a:t>
            </a:r>
          </a:p>
          <a:p>
            <a:pPr>
              <a:buFont typeface="Arial" pitchFamily="34" charset="0"/>
              <a:buChar char="•"/>
            </a:pPr>
            <a:r>
              <a:rPr lang="en-US" baseline="0" dirty="0" smtClean="0"/>
              <a:t>The actual details of the permissions are captured in a separate product requirements document.</a:t>
            </a:r>
            <a:endParaRPr lang="en-US" dirty="0" smtClean="0"/>
          </a:p>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Compensation Permissions</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big</a:t>
            </a:r>
            <a:r>
              <a:rPr lang="en-US" baseline="0" dirty="0" smtClean="0"/>
              <a:t> enhancement in this framework will be the </a:t>
            </a:r>
            <a:endParaRPr lang="en-US" dirty="0" smtClean="0"/>
          </a:p>
          <a:p>
            <a:r>
              <a:rPr lang="en-US" dirty="0" smtClean="0"/>
              <a:t>User Data Model Permissions – setting field and object level access to Live Profile standard elements</a:t>
            </a:r>
            <a:r>
              <a:rPr lang="en-US" baseline="0" dirty="0" smtClean="0"/>
              <a:t> and background information.</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Permissions Summary Screen</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and 2 are now done.</a:t>
            </a:r>
            <a:r>
              <a:rPr lang="en-US" baseline="0" dirty="0" smtClean="0"/>
              <a:t>  On to step 3 – grant the role to users (link the green box to the yellow circles).</a:t>
            </a:r>
            <a:endParaRPr lang="en-US"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Granting</a:t>
            </a:r>
            <a:r>
              <a:rPr lang="en-US" baseline="0" dirty="0" smtClean="0"/>
              <a:t> the role is accomplished in the role page in step 3.  Here you can grant roles by selecting the “Add..” button.</a:t>
            </a:r>
            <a:endParaRPr lang="en-US"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 bring up the Grant role dialog</a:t>
            </a:r>
          </a:p>
          <a:p>
            <a:r>
              <a:rPr lang="en-US" dirty="0" smtClean="0"/>
              <a:t>In step 1 you select your access groups.</a:t>
            </a:r>
            <a:r>
              <a:rPr lang="en-US" baseline="0" dirty="0" smtClean="0"/>
              <a:t>  </a:t>
            </a:r>
          </a:p>
          <a:p>
            <a:r>
              <a:rPr lang="en-US" baseline="0" dirty="0" smtClean="0"/>
              <a:t>In step 2 you select your target groups.</a:t>
            </a:r>
          </a:p>
        </p:txBody>
      </p:sp>
      <p:sp>
        <p:nvSpPr>
          <p:cNvPr id="4" name="Slide Number Placeholder 3"/>
          <p:cNvSpPr>
            <a:spLocks noGrp="1"/>
          </p:cNvSpPr>
          <p:nvPr>
            <p:ph type="sldNum" sz="quarter" idx="10"/>
          </p:nvPr>
        </p:nvSpPr>
        <p:spPr/>
        <p:txBody>
          <a:bodyPr/>
          <a:lstStyle/>
          <a:p>
            <a:fld id="{9ED1FA07-CDAF-47E5-BD44-3B1F6CB33F1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 bring up the Grant role dialog</a:t>
            </a:r>
          </a:p>
          <a:p>
            <a:r>
              <a:rPr lang="en-US" dirty="0" smtClean="0"/>
              <a:t>In step 1 you select your access groups.</a:t>
            </a:r>
            <a:r>
              <a:rPr lang="en-US" baseline="0" dirty="0" smtClean="0"/>
              <a:t>  </a:t>
            </a:r>
          </a:p>
          <a:p>
            <a:r>
              <a:rPr lang="en-US" baseline="0" dirty="0" smtClean="0"/>
              <a:t>In step 2 you select your target groups.</a:t>
            </a:r>
          </a:p>
        </p:txBody>
      </p:sp>
      <p:sp>
        <p:nvSpPr>
          <p:cNvPr id="4" name="Slide Number Placeholder 3"/>
          <p:cNvSpPr>
            <a:spLocks noGrp="1"/>
          </p:cNvSpPr>
          <p:nvPr>
            <p:ph type="sldNum" sz="quarter" idx="10"/>
          </p:nvPr>
        </p:nvSpPr>
        <p:spPr/>
        <p:txBody>
          <a:bodyPr/>
          <a:lstStyle/>
          <a:p>
            <a:fld id="{9ED1FA07-CDAF-47E5-BD44-3B1F6CB33F1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 bring up the Grant role dialog</a:t>
            </a:r>
          </a:p>
          <a:p>
            <a:r>
              <a:rPr lang="en-US" dirty="0" smtClean="0"/>
              <a:t>In step 1 you select your access groups.</a:t>
            </a:r>
            <a:r>
              <a:rPr lang="en-US" baseline="0" dirty="0" smtClean="0"/>
              <a:t>  </a:t>
            </a:r>
          </a:p>
          <a:p>
            <a:r>
              <a:rPr lang="en-US" baseline="0" dirty="0" smtClean="0"/>
              <a:t>In step 2 you select your target groups.</a:t>
            </a:r>
          </a:p>
        </p:txBody>
      </p:sp>
      <p:sp>
        <p:nvSpPr>
          <p:cNvPr id="4" name="Slide Number Placeholder 3"/>
          <p:cNvSpPr>
            <a:spLocks noGrp="1"/>
          </p:cNvSpPr>
          <p:nvPr>
            <p:ph type="sldNum" sz="quarter" idx="10"/>
          </p:nvPr>
        </p:nvSpPr>
        <p:spPr/>
        <p:txBody>
          <a:bodyPr/>
          <a:lstStyle/>
          <a:p>
            <a:fld id="{9ED1FA07-CDAF-47E5-BD44-3B1F6CB33F1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a:t>
            </a:r>
            <a:r>
              <a:rPr lang="en-US" baseline="0" dirty="0" smtClean="0"/>
              <a:t> the role to “Human Resources </a:t>
            </a:r>
            <a:r>
              <a:rPr lang="en-US" baseline="0" smtClean="0"/>
              <a:t>in Germany”</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ou</a:t>
            </a:r>
            <a:r>
              <a:rPr lang="en-US" baseline="0" dirty="0" smtClean="0"/>
              <a:t>r current system has many powerful and scalable features to manage security today, there are improvements that are needed to increase the administrative efficiency and also increase the functional capabilities, especially in large organizations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a:t>
            </a:r>
            <a:r>
              <a:rPr lang="en-US" baseline="0" dirty="0" smtClean="0"/>
              <a:t> the role to “Human Resources </a:t>
            </a:r>
            <a:r>
              <a:rPr lang="en-US" baseline="0" smtClean="0"/>
              <a:t>in Germany”</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 group</a:t>
            </a:r>
            <a:r>
              <a:rPr lang="en-US" baseline="0" dirty="0" smtClean="0"/>
              <a:t> “Employees in Germany” for the target population</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a:t>
            </a:r>
            <a:r>
              <a:rPr lang="en-US" baseline="0" dirty="0" smtClean="0"/>
              <a:t> the role to “Human Resources </a:t>
            </a:r>
            <a:r>
              <a:rPr lang="en-US" baseline="0" smtClean="0"/>
              <a:t>in Germany”</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under step 3 we see a</a:t>
            </a:r>
            <a:r>
              <a:rPr lang="en-US" baseline="0" dirty="0" smtClean="0"/>
              <a:t> summary of the groups that you have granted to this role.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a:t>
            </a:r>
            <a:r>
              <a:rPr lang="en-US" baseline="0" dirty="0" smtClean="0"/>
              <a:t> grant this role to multiple groups. Assume we granted this role to “Human Resources in the United States” with a target population of “Employees in the United States”. A new row appears in the list of Granted Groups.</a:t>
            </a:r>
          </a:p>
          <a:p>
            <a:endParaRPr lang="en-US" baseline="0" dirty="0" smtClean="0"/>
          </a:p>
          <a:p>
            <a:r>
              <a:rPr lang="en-US" baseline="0" dirty="0" smtClean="0"/>
              <a:t>We are now done with the final step, step 3.</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 of the conceptual model, the Acces</a:t>
            </a:r>
            <a:r>
              <a:rPr lang="en-US" baseline="0" dirty="0" smtClean="0"/>
              <a:t>s Groups are on the left, </a:t>
            </a:r>
          </a:p>
          <a:p>
            <a:r>
              <a:rPr lang="en-US" baseline="0" dirty="0" smtClean="0"/>
              <a:t>and the Target Groups are on the right. </a:t>
            </a:r>
          </a:p>
          <a:p>
            <a:r>
              <a:rPr lang="en-US" baseline="0" dirty="0" smtClean="0"/>
              <a:t>We can continue to grant this role to many groups by selecting “Add” button again under step 3.</a:t>
            </a:r>
            <a:endParaRPr lang="en-US"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 of the conceptual model, the Acces</a:t>
            </a:r>
            <a:r>
              <a:rPr lang="en-US" baseline="0" dirty="0" smtClean="0"/>
              <a:t>s Groups are on the left, </a:t>
            </a:r>
          </a:p>
          <a:p>
            <a:r>
              <a:rPr lang="en-US" baseline="0" dirty="0" smtClean="0"/>
              <a:t>and the Target Groups are on the right. </a:t>
            </a:r>
          </a:p>
          <a:p>
            <a:r>
              <a:rPr lang="en-US" baseline="0" dirty="0" smtClean="0"/>
              <a:t>We can continue to grant this role to many groups by selecting “Add” button again under step 3.</a:t>
            </a:r>
            <a:endParaRPr lang="en-US"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D1FA07-CDAF-47E5-BD44-3B1F6CB33F12}"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ED1FA07-CDAF-47E5-BD44-3B1F6CB33F12}"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a:r>
              <a:rPr lang="en-US" dirty="0" smtClean="0"/>
              <a:t>Scope clarifications.  This framework</a:t>
            </a:r>
            <a:r>
              <a:rPr lang="en-US" baseline="0" dirty="0" smtClean="0"/>
              <a:t> is aimed at the current security administration tasks required in Admin Tools.  It is not aimed at the security configurations defined in templates. </a:t>
            </a:r>
            <a:r>
              <a:rPr lang="en-US" baseline="0" dirty="0" smtClean="0"/>
              <a:t>The template security </a:t>
            </a:r>
            <a:r>
              <a:rPr lang="en-US" baseline="0" dirty="0" smtClean="0"/>
              <a:t>settings </a:t>
            </a:r>
            <a:r>
              <a:rPr lang="en-US" baseline="0" dirty="0" smtClean="0"/>
              <a:t>are a different security configuration that is setup by professional services at configuration time.</a:t>
            </a:r>
            <a:endParaRPr lang="en-US" dirty="0" smtClean="0"/>
          </a:p>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This diagram is a </a:t>
            </a:r>
            <a:r>
              <a:rPr lang="en-US" baseline="0" dirty="0" smtClean="0"/>
              <a:t>conceptual module for role based security in SuccessFactors.</a:t>
            </a:r>
            <a:endParaRPr lang="en-US" dirty="0" smtClean="0"/>
          </a:p>
          <a:p>
            <a:pPr>
              <a:buFontTx/>
              <a:buChar char="•"/>
            </a:pPr>
            <a:r>
              <a:rPr lang="en-US" dirty="0" smtClean="0"/>
              <a:t>In this diagram is</a:t>
            </a:r>
            <a:r>
              <a:rPr lang="en-US" baseline="0" dirty="0" smtClean="0"/>
              <a:t> a role, represent by the green box, and groups of users represented by the two yellow circles.</a:t>
            </a:r>
          </a:p>
          <a:p>
            <a:pPr>
              <a:buFontTx/>
              <a:buChar char="•"/>
            </a:pPr>
            <a:r>
              <a:rPr lang="en-US" baseline="0" dirty="0" smtClean="0"/>
              <a:t>The role defines access to data and functionality.  This is where you define what you want your role to do in </a:t>
            </a:r>
            <a:r>
              <a:rPr lang="en-US" baseline="0" dirty="0" err="1" smtClean="0"/>
              <a:t>SuccessFactors</a:t>
            </a:r>
            <a:r>
              <a:rPr lang="en-US" baseline="0" dirty="0" smtClean="0"/>
              <a:t>. For example, should the role be allowed to view dashboards?</a:t>
            </a:r>
          </a:p>
          <a:p>
            <a:pPr>
              <a:buFontTx/>
              <a:buChar char="•"/>
            </a:pPr>
            <a:r>
              <a:rPr lang="en-US" baseline="0" dirty="0" smtClean="0"/>
              <a:t>Once the role is defined, you grant the role to groups of users represented by the left circle.</a:t>
            </a:r>
          </a:p>
          <a:p>
            <a:pPr>
              <a:buFontTx/>
              <a:buChar char="•"/>
            </a:pPr>
            <a:r>
              <a:rPr lang="en-US" baseline="0" dirty="0" smtClean="0"/>
              <a:t>Lastly you restrict the granted users to perform the role on target users.  For example, you may decide that managers (the left circle) can view dashboards (defined in the role) on their team (the right circle).  I will go into more detail on this later.</a:t>
            </a:r>
          </a:p>
          <a:p>
            <a:pPr>
              <a:buFontTx/>
              <a:buChar char="•"/>
            </a:pPr>
            <a:r>
              <a:rPr lang="en-US" baseline="0" dirty="0" smtClean="0"/>
              <a:t>Groups can be dynamic which allows us to automate the assignment of permissions. For example, a group of granted users can be “All employees in the Sales department”.  As employees are transferred into and out of the sales department, their permissions with automatically adjust.</a:t>
            </a:r>
          </a:p>
          <a:p>
            <a:pPr>
              <a:buFontTx/>
              <a:buChar char="•"/>
            </a:pPr>
            <a:r>
              <a:rPr lang="en-US" baseline="0" dirty="0" smtClean="0"/>
              <a:t>Administrators can define many roles. </a:t>
            </a:r>
          </a:p>
          <a:p>
            <a:pPr>
              <a:buFontTx/>
              <a:buChar char="•"/>
            </a:pP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example</a:t>
            </a:r>
            <a:r>
              <a:rPr lang="en-US" baseline="0" dirty="0" smtClean="0"/>
              <a:t> shows a scenario where an HR Role definition is shared and granted to different user with different target groups.</a:t>
            </a:r>
          </a:p>
          <a:p>
            <a:r>
              <a:rPr lang="en-US" baseline="0" dirty="0" smtClean="0"/>
              <a:t>In the first row, people in the HR department in the US can perform the HR Role on all employees in the US.</a:t>
            </a:r>
          </a:p>
          <a:p>
            <a:r>
              <a:rPr lang="en-US" baseline="0" dirty="0" smtClean="0"/>
              <a:t>In the second row, people in the HR department in Germany can perform the HR Role on all employees in Germany.</a:t>
            </a:r>
            <a:endParaRPr lang="en-US" dirty="0"/>
          </a:p>
        </p:txBody>
      </p:sp>
      <p:sp>
        <p:nvSpPr>
          <p:cNvPr id="4" name="Slide Number Placeholder 3"/>
          <p:cNvSpPr>
            <a:spLocks noGrp="1"/>
          </p:cNvSpPr>
          <p:nvPr>
            <p:ph type="sldNum" sz="quarter" idx="10"/>
          </p:nvPr>
        </p:nvSpPr>
        <p:spPr/>
        <p:txBody>
          <a:bodyPr/>
          <a:lstStyle/>
          <a:p>
            <a:fld id="{9ED1FA07-CDAF-47E5-BD44-3B1F6CB33F1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0">
                <a:srgbClr val="1D7ABE"/>
              </a:gs>
              <a:gs pos="50000">
                <a:srgbClr val="1F6097"/>
              </a:gs>
              <a:gs pos="92000">
                <a:srgbClr val="064C7D"/>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1933575"/>
            <a:ext cx="9144000" cy="3057525"/>
          </a:xfrm>
          <a:prstGeom prst="rect">
            <a:avLst/>
          </a:prstGeom>
          <a:solidFill>
            <a:schemeClr val="bg1"/>
          </a:solidFill>
          <a:ln>
            <a:noFill/>
          </a:ln>
          <a:effectLst>
            <a:outerShdw blurRad="139700" dist="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Work\2009-07-New Logos\SFlogo_tag_horiz_alt_RGB.png"/>
          <p:cNvPicPr>
            <a:picLocks noChangeAspect="1" noChangeArrowheads="1"/>
          </p:cNvPicPr>
          <p:nvPr userDrawn="1"/>
        </p:nvPicPr>
        <p:blipFill>
          <a:blip r:embed="rId2" cstate="print"/>
          <a:srcRect/>
          <a:stretch>
            <a:fillRect/>
          </a:stretch>
        </p:blipFill>
        <p:spPr bwMode="auto">
          <a:xfrm>
            <a:off x="1149350" y="2659063"/>
            <a:ext cx="6692900" cy="1273175"/>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gradFill flip="none" rotWithShape="1">
            <a:gsLst>
              <a:gs pos="0">
                <a:srgbClr val="1D7ABE"/>
              </a:gs>
              <a:gs pos="50000">
                <a:srgbClr val="1F6097"/>
              </a:gs>
              <a:gs pos="92000">
                <a:srgbClr val="064C7D"/>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1933575"/>
            <a:ext cx="9144000" cy="3057525"/>
          </a:xfrm>
          <a:prstGeom prst="rect">
            <a:avLst/>
          </a:prstGeom>
          <a:solidFill>
            <a:schemeClr val="bg1"/>
          </a:solidFill>
          <a:ln>
            <a:noFill/>
          </a:ln>
          <a:effectLst>
            <a:outerShdw blurRad="139700" dist="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rot="5400000">
            <a:off x="1781175" y="3444875"/>
            <a:ext cx="245745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srcRect/>
          <a:stretch>
            <a:fillRect/>
          </a:stretch>
        </p:blipFill>
        <p:spPr bwMode="auto">
          <a:xfrm>
            <a:off x="593203" y="2551211"/>
            <a:ext cx="1866900" cy="1866900"/>
          </a:xfrm>
          <a:prstGeom prst="rect">
            <a:avLst/>
          </a:prstGeom>
          <a:noFill/>
          <a:ln w="9525">
            <a:noFill/>
            <a:miter lim="800000"/>
            <a:headEnd/>
            <a:tailEnd/>
          </a:ln>
        </p:spPr>
      </p:pic>
      <p:sp>
        <p:nvSpPr>
          <p:cNvPr id="3" name="Text Placeholder 2"/>
          <p:cNvSpPr>
            <a:spLocks noGrp="1"/>
          </p:cNvSpPr>
          <p:nvPr>
            <p:ph type="body" idx="1"/>
          </p:nvPr>
        </p:nvSpPr>
        <p:spPr>
          <a:xfrm>
            <a:off x="3609975" y="3744913"/>
            <a:ext cx="3929730" cy="836612"/>
          </a:xfrm>
          <a:noFill/>
        </p:spPr>
        <p:txBody>
          <a:bodyPr wrap="square" rtlCol="0">
            <a:noAutofit/>
          </a:bodyPr>
          <a:lstStyle>
            <a:lvl1pPr marL="0" indent="0" algn="l" defTabSz="914400" rtl="0" eaLnBrk="1" latinLnBrk="0" hangingPunct="1">
              <a:buNone/>
              <a:defRPr lang="en-US" sz="2400" kern="1200" dirty="0" smtClean="0">
                <a:solidFill>
                  <a:schemeClr val="bg1">
                    <a:lumMod val="5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7" name="Title 1"/>
          <p:cNvSpPr>
            <a:spLocks noGrp="1"/>
          </p:cNvSpPr>
          <p:nvPr>
            <p:ph type="title" hasCustomPrompt="1"/>
          </p:nvPr>
        </p:nvSpPr>
        <p:spPr>
          <a:xfrm>
            <a:off x="3608388" y="2314575"/>
            <a:ext cx="5326062" cy="1362075"/>
          </a:xfrm>
        </p:spPr>
        <p:txBody>
          <a:bodyPr anchor="t"/>
          <a:lstStyle>
            <a:lvl1pPr marL="0" marR="0" indent="0" algn="l" defTabSz="914400" rtl="0" eaLnBrk="1" fontAlgn="auto" latinLnBrk="0" hangingPunct="1">
              <a:lnSpc>
                <a:spcPct val="100000"/>
              </a:lnSpc>
              <a:spcBef>
                <a:spcPts val="0"/>
              </a:spcBef>
              <a:spcAft>
                <a:spcPts val="0"/>
              </a:spcAft>
              <a:buClrTx/>
              <a:buSzTx/>
              <a:buFontTx/>
              <a:buNone/>
              <a:tabLst/>
              <a:defRPr sz="4000" b="1" cap="all" baseline="0">
                <a:latin typeface="+mn-lt"/>
              </a:defRPr>
            </a:lvl1pPr>
          </a:lstStyle>
          <a:p>
            <a:pPr marL="0" marR="0" lvl="0" indent="0" defTabSz="914400" rtl="0" eaLnBrk="1" fontAlgn="auto" latinLnBrk="0" hangingPunct="1">
              <a:lnSpc>
                <a:spcPct val="100000"/>
              </a:lnSpc>
              <a:spcBef>
                <a:spcPts val="0"/>
              </a:spcBef>
              <a:spcAft>
                <a:spcPts val="0"/>
              </a:spcAft>
              <a:tabLst/>
              <a:defRPr/>
            </a:pPr>
            <a:r>
              <a:rPr kumimoji="0" lang="en-US" sz="4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Click to Edit Master Title</a:t>
            </a:r>
            <a:br>
              <a:rPr kumimoji="0" lang="en-US" sz="4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br>
            <a:r>
              <a:rPr kumimoji="0" lang="en-US" sz="4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a:r>
            <a:br>
              <a:rPr kumimoji="0" lang="en-US" sz="4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6" presetClass="entr" presetSubtype="4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lar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49" y="1132803"/>
            <a:ext cx="8334375" cy="4525963"/>
          </a:xfrm>
        </p:spPr>
        <p:txBody>
          <a:bodyPr/>
          <a:lstStyle>
            <a:lvl1pPr marL="288925" indent="-288925">
              <a:spcBef>
                <a:spcPts val="1500"/>
              </a:spcBef>
              <a:buFont typeface="Arial" pitchFamily="34" charset="0"/>
              <a:buChar char="•"/>
              <a:defRPr sz="2800" b="0">
                <a:solidFill>
                  <a:schemeClr val="tx1">
                    <a:lumMod val="75000"/>
                    <a:lumOff val="25000"/>
                  </a:schemeClr>
                </a:solidFill>
              </a:defRPr>
            </a:lvl1pPr>
            <a:lvl2pPr marL="515938" indent="-225425">
              <a:buFont typeface="Arial" pitchFamily="34" charset="0"/>
              <a:buChar char="•"/>
              <a:defRPr sz="2000" b="0"/>
            </a:lvl2pPr>
            <a:lvl3pPr marL="914400" indent="-225425">
              <a:tabLst/>
              <a:defRPr sz="1800" b="0">
                <a:solidFill>
                  <a:schemeClr val="tx1">
                    <a:lumMod val="75000"/>
                    <a:lumOff val="25000"/>
                  </a:schemeClr>
                </a:solidFill>
              </a:defRPr>
            </a:lvl3pPr>
            <a:lvl4pPr marL="1376363" indent="-236538">
              <a:defRPr sz="1800" b="0">
                <a:solidFill>
                  <a:schemeClr val="tx1">
                    <a:lumMod val="75000"/>
                    <a:lumOff val="25000"/>
                  </a:schemeClr>
                </a:solidFill>
              </a:defRPr>
            </a:lvl4pPr>
            <a:lvl5pPr marL="1709738" indent="-279400">
              <a:defRPr sz="1800" b="0">
                <a:solidFill>
                  <a:schemeClr val="tx1">
                    <a:lumMod val="75000"/>
                    <a:lumOff val="25000"/>
                  </a:schemeClr>
                </a:solidFill>
              </a:defRPr>
            </a:lvl5pPr>
            <a:lvl6pPr marL="2000250" indent="-225425">
              <a:tabLst/>
              <a:defRPr>
                <a:solidFill>
                  <a:schemeClr val="tx1">
                    <a:lumMod val="75000"/>
                    <a:lumOff val="25000"/>
                  </a:schemeClr>
                </a:solidFill>
              </a:defRPr>
            </a:lvl6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Date Placeholder 3"/>
          <p:cNvSpPr>
            <a:spLocks noGrp="1"/>
          </p:cNvSpPr>
          <p:nvPr>
            <p:ph type="dt" sz="half" idx="10"/>
          </p:nvPr>
        </p:nvSpPr>
        <p:spPr/>
        <p:txBody>
          <a:bodyPr/>
          <a:lstStyle/>
          <a:p>
            <a:fld id="{81E54FFB-13A7-49FB-9502-BBEA33996279}" type="datetimeFigureOut">
              <a:rPr lang="en-US" smtClean="0"/>
              <a:pPr/>
              <a:t>8/31/2011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A3B2E-A769-43CB-9B75-99D0B7C52FDA}" type="slidenum">
              <a:rPr lang="en-US" smtClean="0"/>
              <a:pPr/>
              <a:t>‹#›</a:t>
            </a:fld>
            <a:endParaRPr lang="en-US"/>
          </a:p>
        </p:txBody>
      </p:sp>
      <p:sp>
        <p:nvSpPr>
          <p:cNvPr id="9" name="Rectangle 8"/>
          <p:cNvSpPr/>
          <p:nvPr userDrawn="1"/>
        </p:nvSpPr>
        <p:spPr>
          <a:xfrm>
            <a:off x="0" y="-3174"/>
            <a:ext cx="9144000" cy="536574"/>
          </a:xfrm>
          <a:prstGeom prst="rect">
            <a:avLst/>
          </a:prstGeom>
          <a:gradFill flip="none" rotWithShape="1">
            <a:gsLst>
              <a:gs pos="0">
                <a:srgbClr val="1D7ABE"/>
              </a:gs>
              <a:gs pos="80000">
                <a:srgbClr val="1F6097"/>
              </a:gs>
              <a:gs pos="100000">
                <a:srgbClr val="064C7D"/>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userDrawn="1"/>
        </p:nvSpPr>
        <p:spPr>
          <a:xfrm>
            <a:off x="1" y="180975"/>
            <a:ext cx="8810624" cy="698130"/>
          </a:xfrm>
          <a:prstGeom prst="homePlate">
            <a:avLst>
              <a:gd name="adj" fmla="val 21200"/>
            </a:avLst>
          </a:prstGeom>
          <a:gradFill>
            <a:gsLst>
              <a:gs pos="0">
                <a:srgbClr val="FDFDFD"/>
              </a:gs>
              <a:gs pos="50000">
                <a:srgbClr val="E1E2E3"/>
              </a:gs>
              <a:gs pos="100000">
                <a:srgbClr val="CBCCCE"/>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91440">
              <a:lnSpc>
                <a:spcPts val="2200"/>
              </a:lnSpc>
            </a:pPr>
            <a:endParaRPr lang="en-US" sz="2000" dirty="0">
              <a:solidFill>
                <a:schemeClr val="tx1">
                  <a:lumMod val="50000"/>
                  <a:lumOff val="50000"/>
                </a:schemeClr>
              </a:solidFill>
            </a:endParaRPr>
          </a:p>
        </p:txBody>
      </p:sp>
      <p:pic>
        <p:nvPicPr>
          <p:cNvPr id="11" name="Picture 10" descr="C:\work\2009-07-New Logos\SFlogo_tag_horiz_alt_RGB_transparent.png"/>
          <p:cNvPicPr>
            <a:picLocks noChangeAspect="1" noChangeArrowheads="1"/>
          </p:cNvPicPr>
          <p:nvPr userDrawn="1"/>
        </p:nvPicPr>
        <p:blipFill>
          <a:blip r:embed="rId2" cstate="print"/>
          <a:srcRect/>
          <a:stretch>
            <a:fillRect/>
          </a:stretch>
        </p:blipFill>
        <p:spPr bwMode="auto">
          <a:xfrm>
            <a:off x="6593823" y="317200"/>
            <a:ext cx="2040654" cy="388189"/>
          </a:xfrm>
          <a:prstGeom prst="rect">
            <a:avLst/>
          </a:prstGeom>
          <a:noFill/>
        </p:spPr>
      </p:pic>
      <p:sp>
        <p:nvSpPr>
          <p:cNvPr id="13" name="Title 1"/>
          <p:cNvSpPr>
            <a:spLocks noGrp="1"/>
          </p:cNvSpPr>
          <p:nvPr>
            <p:ph type="title" hasCustomPrompt="1"/>
          </p:nvPr>
        </p:nvSpPr>
        <p:spPr>
          <a:xfrm>
            <a:off x="347473" y="161925"/>
            <a:ext cx="5795144" cy="710005"/>
          </a:xfrm>
        </p:spPr>
        <p:txBody>
          <a:bodyPr tIns="45720" anchor="ctr" anchorCtr="0">
            <a:normAutofit/>
          </a:bodyPr>
          <a:lstStyle>
            <a:lvl1pPr>
              <a:defRPr sz="2400" b="1">
                <a:solidFill>
                  <a:schemeClr val="tx1">
                    <a:lumMod val="75000"/>
                    <a:lumOff val="25000"/>
                  </a:schemeClr>
                </a:solidFill>
              </a:defRPr>
            </a:lvl1pPr>
          </a:lstStyle>
          <a:p>
            <a:r>
              <a:rPr lang="en-US" dirty="0" smtClean="0"/>
              <a:t>Click to Edit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gular page without header graphic">
    <p:spTree>
      <p:nvGrpSpPr>
        <p:cNvPr id="1" name=""/>
        <p:cNvGrpSpPr/>
        <p:nvPr/>
      </p:nvGrpSpPr>
      <p:grpSpPr>
        <a:xfrm>
          <a:off x="0" y="0"/>
          <a:ext cx="0" cy="0"/>
          <a:chOff x="0" y="0"/>
          <a:chExt cx="0" cy="0"/>
        </a:xfrm>
      </p:grpSpPr>
      <p:sp>
        <p:nvSpPr>
          <p:cNvPr id="15" name="Title 1"/>
          <p:cNvSpPr>
            <a:spLocks noGrp="1"/>
          </p:cNvSpPr>
          <p:nvPr userDrawn="1">
            <p:ph type="title" hasCustomPrompt="1"/>
          </p:nvPr>
        </p:nvSpPr>
        <p:spPr>
          <a:xfrm>
            <a:off x="347472" y="114300"/>
            <a:ext cx="8339328" cy="1009268"/>
          </a:xfrm>
        </p:spPr>
        <p:txBody>
          <a:bodyPr anchor="ctr" anchorCtr="0"/>
          <a:lstStyle>
            <a:lvl1pPr>
              <a:defRPr/>
            </a:lvl1pPr>
          </a:lstStyle>
          <a:p>
            <a:r>
              <a:rPr lang="en-US" dirty="0" smtClean="0"/>
              <a:t>Click to Edit Title</a:t>
            </a:r>
            <a:endParaRPr lang="en-US" dirty="0"/>
          </a:p>
        </p:txBody>
      </p:sp>
      <p:sp>
        <p:nvSpPr>
          <p:cNvPr id="16" name="Content Placeholder 2"/>
          <p:cNvSpPr>
            <a:spLocks noGrp="1"/>
          </p:cNvSpPr>
          <p:nvPr userDrawn="1">
            <p:ph idx="1" hasCustomPrompt="1"/>
          </p:nvPr>
        </p:nvSpPr>
        <p:spPr>
          <a:xfrm>
            <a:off x="785308" y="1304925"/>
            <a:ext cx="7911016" cy="5181936"/>
          </a:xfrm>
        </p:spPr>
        <p:txBody>
          <a:bodyPr/>
          <a:lstStyle>
            <a:lvl1pPr>
              <a:spcBef>
                <a:spcPts val="1500"/>
              </a:spcBef>
              <a:defRPr baseline="0"/>
            </a:lvl1pPr>
          </a:lstStyle>
          <a:p>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54FFB-13A7-49FB-9502-BBEA33996279}" type="datetimeFigureOut">
              <a:rPr lang="en-US" smtClean="0"/>
              <a:pPr/>
              <a:t>8/31/2011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A3B2E-A769-43CB-9B75-99D0B7C52FDA}" type="slidenum">
              <a:rPr lang="en-US" smtClean="0"/>
              <a:pPr/>
              <a:t>‹#›</a:t>
            </a:fld>
            <a:endParaRPr lang="en-US"/>
          </a:p>
        </p:txBody>
      </p:sp>
      <p:sp>
        <p:nvSpPr>
          <p:cNvPr id="5" name="Rectangle 4"/>
          <p:cNvSpPr/>
          <p:nvPr userDrawn="1"/>
        </p:nvSpPr>
        <p:spPr>
          <a:xfrm>
            <a:off x="0" y="0"/>
            <a:ext cx="9144000" cy="6858000"/>
          </a:xfrm>
          <a:prstGeom prst="rect">
            <a:avLst/>
          </a:prstGeom>
          <a:gradFill flip="none" rotWithShape="1">
            <a:gsLst>
              <a:gs pos="0">
                <a:srgbClr val="1D7ABE"/>
              </a:gs>
              <a:gs pos="50000">
                <a:srgbClr val="1F6097"/>
              </a:gs>
              <a:gs pos="92000">
                <a:srgbClr val="064C7D"/>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userDrawn="1">
            <p:ph type="title" hasCustomPrompt="1"/>
          </p:nvPr>
        </p:nvSpPr>
        <p:spPr>
          <a:xfrm>
            <a:off x="0" y="2247900"/>
            <a:ext cx="9144000" cy="1009268"/>
          </a:xfrm>
        </p:spPr>
        <p:txBody>
          <a:bodyPr anchor="ctr" anchorCtr="0">
            <a:normAutofit/>
          </a:bodyPr>
          <a:lstStyle>
            <a:lvl1pPr algn="ctr">
              <a:defRPr sz="6000" b="0">
                <a:solidFill>
                  <a:schemeClr val="bg1"/>
                </a:solidFill>
              </a:defRPr>
            </a:lvl1pPr>
          </a:lstStyle>
          <a:p>
            <a:r>
              <a:rPr lang="en-US" dirty="0" smtClean="0"/>
              <a:t>Click to Edit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8" name="Freeform 12"/>
          <p:cNvSpPr>
            <a:spLocks/>
          </p:cNvSpPr>
          <p:nvPr userDrawn="1"/>
        </p:nvSpPr>
        <p:spPr bwMode="auto">
          <a:xfrm>
            <a:off x="-518" y="-7951"/>
            <a:ext cx="9144518" cy="6881854"/>
          </a:xfrm>
          <a:custGeom>
            <a:avLst/>
            <a:gdLst>
              <a:gd name="connsiteX0" fmla="*/ 1087 w 1087"/>
              <a:gd name="connsiteY0" fmla="*/ 0 h 1908"/>
              <a:gd name="connsiteX1" fmla="*/ 543 w 1087"/>
              <a:gd name="connsiteY1" fmla="*/ 331 h 1908"/>
              <a:gd name="connsiteX2" fmla="*/ 198 w 1087"/>
              <a:gd name="connsiteY2" fmla="*/ 0 h 1908"/>
              <a:gd name="connsiteX3" fmla="*/ 0 w 1087"/>
              <a:gd name="connsiteY3" fmla="*/ 0 h 1908"/>
              <a:gd name="connsiteX4" fmla="*/ 443 w 1087"/>
              <a:gd name="connsiteY4" fmla="*/ 520 h 1908"/>
              <a:gd name="connsiteX5" fmla="*/ 443 w 1087"/>
              <a:gd name="connsiteY5" fmla="*/ 1908 h 1908"/>
              <a:gd name="connsiteX6" fmla="*/ 642 w 1087"/>
              <a:gd name="connsiteY6" fmla="*/ 1908 h 1908"/>
              <a:gd name="connsiteX7" fmla="*/ 642 w 1087"/>
              <a:gd name="connsiteY7" fmla="*/ 520 h 1908"/>
              <a:gd name="connsiteX8" fmla="*/ 1087 w 1087"/>
              <a:gd name="connsiteY8" fmla="*/ 0 h 1908"/>
              <a:gd name="connsiteX0" fmla="*/ 1087 w 1087"/>
              <a:gd name="connsiteY0" fmla="*/ 0 h 1908"/>
              <a:gd name="connsiteX1" fmla="*/ 198 w 1087"/>
              <a:gd name="connsiteY1" fmla="*/ 0 h 1908"/>
              <a:gd name="connsiteX2" fmla="*/ 0 w 1087"/>
              <a:gd name="connsiteY2" fmla="*/ 0 h 1908"/>
              <a:gd name="connsiteX3" fmla="*/ 443 w 1087"/>
              <a:gd name="connsiteY3" fmla="*/ 520 h 1908"/>
              <a:gd name="connsiteX4" fmla="*/ 443 w 1087"/>
              <a:gd name="connsiteY4" fmla="*/ 1908 h 1908"/>
              <a:gd name="connsiteX5" fmla="*/ 642 w 1087"/>
              <a:gd name="connsiteY5" fmla="*/ 1908 h 1908"/>
              <a:gd name="connsiteX6" fmla="*/ 642 w 1087"/>
              <a:gd name="connsiteY6" fmla="*/ 520 h 1908"/>
              <a:gd name="connsiteX7" fmla="*/ 1087 w 1087"/>
              <a:gd name="connsiteY7" fmla="*/ 0 h 1908"/>
              <a:gd name="connsiteX0" fmla="*/ 1087 w 1087"/>
              <a:gd name="connsiteY0" fmla="*/ 0 h 1908"/>
              <a:gd name="connsiteX1" fmla="*/ 0 w 1087"/>
              <a:gd name="connsiteY1" fmla="*/ 0 h 1908"/>
              <a:gd name="connsiteX2" fmla="*/ 443 w 1087"/>
              <a:gd name="connsiteY2" fmla="*/ 520 h 1908"/>
              <a:gd name="connsiteX3" fmla="*/ 443 w 1087"/>
              <a:gd name="connsiteY3" fmla="*/ 1908 h 1908"/>
              <a:gd name="connsiteX4" fmla="*/ 642 w 1087"/>
              <a:gd name="connsiteY4" fmla="*/ 1908 h 1908"/>
              <a:gd name="connsiteX5" fmla="*/ 642 w 1087"/>
              <a:gd name="connsiteY5" fmla="*/ 520 h 1908"/>
              <a:gd name="connsiteX6" fmla="*/ 1087 w 1087"/>
              <a:gd name="connsiteY6" fmla="*/ 0 h 1908"/>
              <a:gd name="connsiteX0" fmla="*/ 644 w 644"/>
              <a:gd name="connsiteY0" fmla="*/ 0 h 1908"/>
              <a:gd name="connsiteX1" fmla="*/ 0 w 644"/>
              <a:gd name="connsiteY1" fmla="*/ 520 h 1908"/>
              <a:gd name="connsiteX2" fmla="*/ 0 w 644"/>
              <a:gd name="connsiteY2" fmla="*/ 1908 h 1908"/>
              <a:gd name="connsiteX3" fmla="*/ 199 w 644"/>
              <a:gd name="connsiteY3" fmla="*/ 1908 h 1908"/>
              <a:gd name="connsiteX4" fmla="*/ 199 w 644"/>
              <a:gd name="connsiteY4" fmla="*/ 520 h 1908"/>
              <a:gd name="connsiteX5" fmla="*/ 644 w 644"/>
              <a:gd name="connsiteY5" fmla="*/ 0 h 1908"/>
              <a:gd name="connsiteX0" fmla="*/ 199 w 199"/>
              <a:gd name="connsiteY0" fmla="*/ 231 h 1619"/>
              <a:gd name="connsiteX1" fmla="*/ 0 w 199"/>
              <a:gd name="connsiteY1" fmla="*/ 231 h 1619"/>
              <a:gd name="connsiteX2" fmla="*/ 0 w 199"/>
              <a:gd name="connsiteY2" fmla="*/ 1619 h 1619"/>
              <a:gd name="connsiteX3" fmla="*/ 199 w 199"/>
              <a:gd name="connsiteY3" fmla="*/ 1619 h 1619"/>
              <a:gd name="connsiteX4" fmla="*/ 199 w 199"/>
              <a:gd name="connsiteY4" fmla="*/ 231 h 1619"/>
              <a:gd name="connsiteX0" fmla="*/ 199 w 199"/>
              <a:gd name="connsiteY0" fmla="*/ 231 h 1619"/>
              <a:gd name="connsiteX1" fmla="*/ 0 w 199"/>
              <a:gd name="connsiteY1" fmla="*/ 231 h 1619"/>
              <a:gd name="connsiteX2" fmla="*/ 0 w 199"/>
              <a:gd name="connsiteY2" fmla="*/ 1619 h 1619"/>
              <a:gd name="connsiteX3" fmla="*/ 199 w 199"/>
              <a:gd name="connsiteY3" fmla="*/ 1619 h 1619"/>
              <a:gd name="connsiteX4" fmla="*/ 199 w 199"/>
              <a:gd name="connsiteY4" fmla="*/ 231 h 1619"/>
              <a:gd name="connsiteX0" fmla="*/ 199 w 199"/>
              <a:gd name="connsiteY0" fmla="*/ 231 h 1619"/>
              <a:gd name="connsiteX1" fmla="*/ 0 w 199"/>
              <a:gd name="connsiteY1" fmla="*/ 231 h 1619"/>
              <a:gd name="connsiteX2" fmla="*/ 0 w 199"/>
              <a:gd name="connsiteY2" fmla="*/ 1619 h 1619"/>
              <a:gd name="connsiteX3" fmla="*/ 199 w 199"/>
              <a:gd name="connsiteY3" fmla="*/ 1619 h 1619"/>
              <a:gd name="connsiteX4" fmla="*/ 199 w 199"/>
              <a:gd name="connsiteY4" fmla="*/ 231 h 1619"/>
              <a:gd name="connsiteX0" fmla="*/ 199 w 199"/>
              <a:gd name="connsiteY0" fmla="*/ 231 h 1619"/>
              <a:gd name="connsiteX1" fmla="*/ 0 w 199"/>
              <a:gd name="connsiteY1" fmla="*/ 231 h 1619"/>
              <a:gd name="connsiteX2" fmla="*/ 0 w 199"/>
              <a:gd name="connsiteY2" fmla="*/ 1619 h 1619"/>
              <a:gd name="connsiteX3" fmla="*/ 199 w 199"/>
              <a:gd name="connsiteY3" fmla="*/ 1619 h 1619"/>
              <a:gd name="connsiteX4" fmla="*/ 199 w 199"/>
              <a:gd name="connsiteY4" fmla="*/ 231 h 1619"/>
              <a:gd name="connsiteX0" fmla="*/ 199 w 199"/>
              <a:gd name="connsiteY0" fmla="*/ 231 h 1619"/>
              <a:gd name="connsiteX1" fmla="*/ 0 w 199"/>
              <a:gd name="connsiteY1" fmla="*/ 231 h 1619"/>
              <a:gd name="connsiteX2" fmla="*/ 0 w 199"/>
              <a:gd name="connsiteY2" fmla="*/ 1619 h 1619"/>
              <a:gd name="connsiteX3" fmla="*/ 199 w 199"/>
              <a:gd name="connsiteY3" fmla="*/ 1619 h 1619"/>
              <a:gd name="connsiteX4" fmla="*/ 199 w 199"/>
              <a:gd name="connsiteY4" fmla="*/ 231 h 1619"/>
              <a:gd name="connsiteX0" fmla="*/ 199 w 199"/>
              <a:gd name="connsiteY0" fmla="*/ 0 h 1388"/>
              <a:gd name="connsiteX1" fmla="*/ 0 w 199"/>
              <a:gd name="connsiteY1" fmla="*/ 0 h 1388"/>
              <a:gd name="connsiteX2" fmla="*/ 0 w 199"/>
              <a:gd name="connsiteY2" fmla="*/ 1388 h 1388"/>
              <a:gd name="connsiteX3" fmla="*/ 199 w 199"/>
              <a:gd name="connsiteY3" fmla="*/ 1388 h 1388"/>
              <a:gd name="connsiteX4" fmla="*/ 199 w 199"/>
              <a:gd name="connsiteY4" fmla="*/ 0 h 1388"/>
              <a:gd name="connsiteX0" fmla="*/ 199 w 199"/>
              <a:gd name="connsiteY0" fmla="*/ 0 h 1388"/>
              <a:gd name="connsiteX1" fmla="*/ 0 w 199"/>
              <a:gd name="connsiteY1" fmla="*/ 0 h 1388"/>
              <a:gd name="connsiteX2" fmla="*/ 0 w 199"/>
              <a:gd name="connsiteY2" fmla="*/ 1388 h 1388"/>
              <a:gd name="connsiteX3" fmla="*/ 199 w 199"/>
              <a:gd name="connsiteY3" fmla="*/ 1388 h 1388"/>
              <a:gd name="connsiteX4" fmla="*/ 199 w 199"/>
              <a:gd name="connsiteY4" fmla="*/ 0 h 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 h="1388">
                <a:moveTo>
                  <a:pt x="199" y="0"/>
                </a:moveTo>
                <a:cubicBezTo>
                  <a:pt x="125" y="0"/>
                  <a:pt x="168" y="1"/>
                  <a:pt x="0" y="0"/>
                </a:cubicBezTo>
                <a:lnTo>
                  <a:pt x="0" y="1388"/>
                </a:lnTo>
                <a:lnTo>
                  <a:pt x="199" y="1388"/>
                </a:lnTo>
                <a:lnTo>
                  <a:pt x="199" y="0"/>
                </a:lnTo>
                <a:close/>
              </a:path>
            </a:pathLst>
          </a:custGeom>
          <a:gradFill flip="none" rotWithShape="1">
            <a:gsLst>
              <a:gs pos="0">
                <a:srgbClr val="474F59">
                  <a:shade val="30000"/>
                  <a:satMod val="115000"/>
                </a:srgbClr>
              </a:gs>
              <a:gs pos="50000">
                <a:srgbClr val="474F59">
                  <a:shade val="67500"/>
                  <a:satMod val="115000"/>
                </a:srgbClr>
              </a:gs>
              <a:gs pos="100000">
                <a:srgbClr val="464F5A"/>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7" name="Title 1"/>
          <p:cNvSpPr>
            <a:spLocks noGrp="1"/>
          </p:cNvSpPr>
          <p:nvPr userDrawn="1">
            <p:ph type="title" hasCustomPrompt="1"/>
          </p:nvPr>
        </p:nvSpPr>
        <p:spPr>
          <a:xfrm>
            <a:off x="0" y="2247900"/>
            <a:ext cx="9144000" cy="1009268"/>
          </a:xfrm>
        </p:spPr>
        <p:txBody>
          <a:bodyPr anchor="ctr" anchorCtr="0">
            <a:normAutofit/>
          </a:bodyPr>
          <a:lstStyle>
            <a:lvl1pPr algn="ctr">
              <a:defRPr sz="6000" b="0">
                <a:solidFill>
                  <a:schemeClr val="bg1"/>
                </a:solidFill>
              </a:defRPr>
            </a:lvl1pPr>
          </a:lstStyle>
          <a:p>
            <a:r>
              <a:rPr lang="en-US" dirty="0" smtClean="0"/>
              <a:t>Click to Edit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0" name="Rectangle 19"/>
          <p:cNvSpPr/>
          <p:nvPr userDrawn="1"/>
        </p:nvSpPr>
        <p:spPr>
          <a:xfrm>
            <a:off x="0" y="0"/>
            <a:ext cx="9144000" cy="6858000"/>
          </a:xfrm>
          <a:prstGeom prst="rect">
            <a:avLst/>
          </a:prstGeom>
          <a:gradFill flip="none" rotWithShape="1">
            <a:gsLst>
              <a:gs pos="0">
                <a:srgbClr val="1D7ABE"/>
              </a:gs>
              <a:gs pos="50000">
                <a:srgbClr val="1F6097"/>
              </a:gs>
              <a:gs pos="92000">
                <a:srgbClr val="064C7D"/>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1" name="Rectangle 20"/>
          <p:cNvSpPr/>
          <p:nvPr userDrawn="1"/>
        </p:nvSpPr>
        <p:spPr>
          <a:xfrm>
            <a:off x="0" y="1933575"/>
            <a:ext cx="9144000" cy="3057525"/>
          </a:xfrm>
          <a:prstGeom prst="rect">
            <a:avLst/>
          </a:prstGeom>
          <a:solidFill>
            <a:schemeClr val="bg1"/>
          </a:solidFill>
          <a:ln>
            <a:noFill/>
          </a:ln>
          <a:effectLst>
            <a:outerShdw blurRad="139700" dist="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userDrawn="1"/>
        </p:nvPicPr>
        <p:blipFill>
          <a:blip r:embed="rId2" cstate="print"/>
          <a:srcRect/>
          <a:stretch>
            <a:fillRect/>
          </a:stretch>
        </p:blipFill>
        <p:spPr bwMode="auto">
          <a:xfrm>
            <a:off x="1295400" y="2637826"/>
            <a:ext cx="6667500" cy="1322810"/>
          </a:xfrm>
          <a:prstGeom prst="rect">
            <a:avLst/>
          </a:prstGeom>
          <a:noFill/>
          <a:ln w="9525">
            <a:noFill/>
            <a:miter lim="800000"/>
            <a:headEnd/>
            <a:tailEnd/>
          </a:ln>
        </p:spPr>
      </p:pic>
      <p:pic>
        <p:nvPicPr>
          <p:cNvPr id="23" name="Picture 2"/>
          <p:cNvPicPr>
            <a:picLocks noChangeAspect="1" noChangeArrowheads="1"/>
          </p:cNvPicPr>
          <p:nvPr userDrawn="1"/>
        </p:nvPicPr>
        <p:blipFill>
          <a:blip r:embed="rId3" cstate="print"/>
          <a:srcRect/>
          <a:stretch>
            <a:fillRect/>
          </a:stretch>
        </p:blipFill>
        <p:spPr bwMode="auto">
          <a:xfrm>
            <a:off x="962026" y="2619375"/>
            <a:ext cx="7067550" cy="14198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54FFB-13A7-49FB-9502-BBEA33996279}" type="datetimeFigureOut">
              <a:rPr lang="en-US" smtClean="0"/>
              <a:pPr/>
              <a:t>8/31/2011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A3B2E-A769-43CB-9B75-99D0B7C52F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472" y="114300"/>
            <a:ext cx="8339328" cy="1009268"/>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1949" y="1304925"/>
            <a:ext cx="833437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54FFB-13A7-49FB-9502-BBEA33996279}" type="datetimeFigureOut">
              <a:rPr lang="en-US" smtClean="0"/>
              <a:pPr/>
              <a:t>8/31/2011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A3B2E-A769-43CB-9B75-99D0B7C52F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4" r:id="rId4"/>
    <p:sldLayoutId id="2147483675" r:id="rId5"/>
    <p:sldLayoutId id="2147483676" r:id="rId6"/>
    <p:sldLayoutId id="2147483677" r:id="rId7"/>
    <p:sldLayoutId id="2147483673" r:id="rId8"/>
  </p:sldLayoutIdLst>
  <p:timing>
    <p:tnLst>
      <p:par>
        <p:cTn id="1" dur="indefinite" restart="never" nodeType="tmRoot"/>
      </p:par>
    </p:tnLst>
  </p:timing>
  <p:txStyles>
    <p:titleStyle>
      <a:lvl1pPr algn="l" defTabSz="914400" rtl="0" eaLnBrk="1" latinLnBrk="0" hangingPunct="1">
        <a:lnSpc>
          <a:spcPct val="85000"/>
        </a:lnSpc>
        <a:spcBef>
          <a:spcPct val="0"/>
        </a:spcBef>
        <a:buNone/>
        <a:defRPr sz="3400" b="1" kern="1200">
          <a:solidFill>
            <a:schemeClr val="tx1"/>
          </a:solidFill>
          <a:latin typeface="+mj-lt"/>
          <a:ea typeface="+mj-ea"/>
          <a:cs typeface="+mj-cs"/>
        </a:defRPr>
      </a:lvl1pPr>
    </p:titleStyle>
    <p:bodyStyle>
      <a:lvl1pPr marL="288925" indent="-288925"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gradFill flip="none" rotWithShape="1">
            <a:gsLst>
              <a:gs pos="0">
                <a:srgbClr val="1D7ABE"/>
              </a:gs>
              <a:gs pos="50000">
                <a:srgbClr val="1F6097"/>
              </a:gs>
              <a:gs pos="92000">
                <a:srgbClr val="064C7D"/>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933575"/>
            <a:ext cx="9144000" cy="3057525"/>
          </a:xfrm>
          <a:prstGeom prst="rect">
            <a:avLst/>
          </a:prstGeom>
          <a:solidFill>
            <a:schemeClr val="bg1"/>
          </a:solidFill>
          <a:ln>
            <a:noFill/>
          </a:ln>
          <a:effectLst>
            <a:outerShdw blurRad="139700" dist="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03624" y="2317750"/>
            <a:ext cx="5857876" cy="707886"/>
          </a:xfrm>
          <a:prstGeom prst="rect">
            <a:avLst/>
          </a:prstGeom>
          <a:noFill/>
        </p:spPr>
        <p:txBody>
          <a:bodyPr wrap="square" rtlCol="0">
            <a:spAutoFit/>
          </a:bodyPr>
          <a:lstStyle/>
          <a:p>
            <a:r>
              <a:rPr lang="en-US" sz="4000" b="1" dirty="0" smtClean="0">
                <a:solidFill>
                  <a:schemeClr val="tx1">
                    <a:lumMod val="75000"/>
                    <a:lumOff val="25000"/>
                  </a:schemeClr>
                </a:solidFill>
              </a:rPr>
              <a:t>Role Based Security</a:t>
            </a:r>
          </a:p>
        </p:txBody>
      </p:sp>
      <p:sp>
        <p:nvSpPr>
          <p:cNvPr id="10" name="TextBox 9"/>
          <p:cNvSpPr txBox="1"/>
          <p:nvPr/>
        </p:nvSpPr>
        <p:spPr>
          <a:xfrm>
            <a:off x="3629024" y="3746500"/>
            <a:ext cx="2909001" cy="1200329"/>
          </a:xfrm>
          <a:prstGeom prst="rect">
            <a:avLst/>
          </a:prstGeom>
          <a:noFill/>
        </p:spPr>
        <p:txBody>
          <a:bodyPr wrap="none" rtlCol="0">
            <a:spAutoFit/>
          </a:bodyPr>
          <a:lstStyle/>
          <a:p>
            <a:r>
              <a:rPr lang="en-US" sz="2400" dirty="0" smtClean="0">
                <a:solidFill>
                  <a:schemeClr val="bg1">
                    <a:lumMod val="50000"/>
                  </a:schemeClr>
                </a:solidFill>
              </a:rPr>
              <a:t>Paul Littlefield</a:t>
            </a:r>
          </a:p>
          <a:p>
            <a:r>
              <a:rPr lang="en-US" sz="2400" dirty="0" smtClean="0">
                <a:solidFill>
                  <a:schemeClr val="bg1">
                    <a:lumMod val="50000"/>
                  </a:schemeClr>
                </a:solidFill>
              </a:rPr>
              <a:t>Product Management</a:t>
            </a:r>
          </a:p>
          <a:p>
            <a:r>
              <a:rPr lang="en-US" sz="2400" smtClean="0">
                <a:solidFill>
                  <a:schemeClr val="bg1">
                    <a:lumMod val="50000"/>
                  </a:schemeClr>
                </a:solidFill>
              </a:rPr>
              <a:t>2011-08-31</a:t>
            </a:r>
            <a:endParaRPr lang="en-US" sz="2400" dirty="0" smtClean="0">
              <a:solidFill>
                <a:schemeClr val="bg1">
                  <a:lumMod val="50000"/>
                </a:schemeClr>
              </a:solidFill>
            </a:endParaRPr>
          </a:p>
        </p:txBody>
      </p:sp>
      <p:cxnSp>
        <p:nvCxnSpPr>
          <p:cNvPr id="15" name="Straight Connector 14"/>
          <p:cNvCxnSpPr/>
          <p:nvPr/>
        </p:nvCxnSpPr>
        <p:spPr>
          <a:xfrm rot="5400000">
            <a:off x="1781175" y="3444875"/>
            <a:ext cx="245745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6082" name="Picture 2"/>
          <p:cNvPicPr>
            <a:picLocks noChangeAspect="1" noChangeArrowheads="1"/>
          </p:cNvPicPr>
          <p:nvPr/>
        </p:nvPicPr>
        <p:blipFill>
          <a:blip r:embed="rId3" cstate="print"/>
          <a:srcRect/>
          <a:stretch>
            <a:fillRect/>
          </a:stretch>
        </p:blipFill>
        <p:spPr bwMode="auto">
          <a:xfrm>
            <a:off x="593203" y="2551211"/>
            <a:ext cx="1866900" cy="1866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childTnLst>
                                </p:cTn>
                              </p:par>
                              <p:par>
                                <p:cTn id="8" presetID="16" presetClass="entr" presetSubtype="4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1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9" y="1132802"/>
            <a:ext cx="8334375" cy="2426818"/>
          </a:xfrm>
        </p:spPr>
        <p:txBody>
          <a:bodyPr wrap="square">
            <a:spAutoFit/>
          </a:bodyPr>
          <a:lstStyle/>
          <a:p>
            <a:r>
              <a:rPr lang="en-US" sz="2000" dirty="0" smtClean="0"/>
              <a:t>Example</a:t>
            </a:r>
          </a:p>
          <a:p>
            <a:pPr lvl="1"/>
            <a:r>
              <a:rPr lang="en-US" dirty="0" smtClean="0"/>
              <a:t>Role Name: Manager Role</a:t>
            </a:r>
          </a:p>
          <a:p>
            <a:pPr lvl="1"/>
            <a:r>
              <a:rPr lang="en-US" dirty="0" smtClean="0"/>
              <a:t>Permissions:</a:t>
            </a:r>
          </a:p>
          <a:p>
            <a:pPr lvl="2"/>
            <a:r>
              <a:rPr lang="en-US" dirty="0" smtClean="0"/>
              <a:t>View salary information</a:t>
            </a:r>
          </a:p>
          <a:p>
            <a:pPr lvl="2"/>
            <a:r>
              <a:rPr lang="en-US" dirty="0" smtClean="0"/>
              <a:t>Edit address information</a:t>
            </a:r>
          </a:p>
          <a:p>
            <a:endParaRPr lang="en-US" dirty="0"/>
          </a:p>
        </p:txBody>
      </p:sp>
      <p:sp>
        <p:nvSpPr>
          <p:cNvPr id="3" name="Title 2"/>
          <p:cNvSpPr>
            <a:spLocks noGrp="1"/>
          </p:cNvSpPr>
          <p:nvPr>
            <p:ph type="title"/>
          </p:nvPr>
        </p:nvSpPr>
        <p:spPr/>
        <p:txBody>
          <a:bodyPr/>
          <a:lstStyle/>
          <a:p>
            <a:r>
              <a:rPr lang="en-US" dirty="0" smtClean="0"/>
              <a:t>Role Based Security Concepts</a:t>
            </a:r>
            <a:endParaRPr lang="en-US" dirty="0"/>
          </a:p>
        </p:txBody>
      </p:sp>
      <p:sp>
        <p:nvSpPr>
          <p:cNvPr id="4" name="AutoShape 5"/>
          <p:cNvSpPr>
            <a:spLocks noChangeArrowheads="1"/>
          </p:cNvSpPr>
          <p:nvPr/>
        </p:nvSpPr>
        <p:spPr bwMode="auto">
          <a:xfrm>
            <a:off x="2305732" y="4242435"/>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5" name="Oval 7"/>
          <p:cNvSpPr>
            <a:spLocks noChangeArrowheads="1"/>
          </p:cNvSpPr>
          <p:nvPr/>
        </p:nvSpPr>
        <p:spPr bwMode="auto">
          <a:xfrm>
            <a:off x="5512482" y="431704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Team,</a:t>
            </a:r>
          </a:p>
          <a:p>
            <a:pPr algn="ctr"/>
            <a:r>
              <a:rPr lang="en-US" sz="1400" dirty="0" smtClean="0"/>
              <a:t>All Levels</a:t>
            </a:r>
            <a:endParaRPr lang="en-US" sz="1400" b="0" dirty="0"/>
          </a:p>
        </p:txBody>
      </p:sp>
      <p:sp>
        <p:nvSpPr>
          <p:cNvPr id="6" name="Oval 8"/>
          <p:cNvSpPr>
            <a:spLocks noChangeArrowheads="1"/>
          </p:cNvSpPr>
          <p:nvPr/>
        </p:nvSpPr>
        <p:spPr bwMode="auto">
          <a:xfrm>
            <a:off x="2559732" y="4323398"/>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endParaRPr lang="en-US" sz="1400" b="0" dirty="0"/>
          </a:p>
          <a:p>
            <a:pPr algn="ctr"/>
            <a:r>
              <a:rPr lang="en-US" sz="1400" b="0" dirty="0" smtClean="0"/>
              <a:t>Managers</a:t>
            </a:r>
            <a:endParaRPr lang="en-US" sz="1400" b="0" dirty="0"/>
          </a:p>
        </p:txBody>
      </p:sp>
      <p:sp>
        <p:nvSpPr>
          <p:cNvPr id="7" name="Line 9"/>
          <p:cNvSpPr>
            <a:spLocks noChangeShapeType="1"/>
          </p:cNvSpPr>
          <p:nvPr/>
        </p:nvSpPr>
        <p:spPr bwMode="auto">
          <a:xfrm flipV="1">
            <a:off x="3394757" y="4693285"/>
            <a:ext cx="342900" cy="0"/>
          </a:xfrm>
          <a:prstGeom prst="line">
            <a:avLst/>
          </a:prstGeom>
          <a:noFill/>
          <a:ln w="25400">
            <a:solidFill>
              <a:schemeClr val="tx1"/>
            </a:solidFill>
            <a:round/>
            <a:headEnd/>
            <a:tailEnd/>
          </a:ln>
        </p:spPr>
        <p:txBody>
          <a:bodyPr wrap="none" anchor="ctr"/>
          <a:lstStyle/>
          <a:p>
            <a:endParaRPr lang="en-US"/>
          </a:p>
        </p:txBody>
      </p:sp>
      <p:sp>
        <p:nvSpPr>
          <p:cNvPr id="8" name="Line 10"/>
          <p:cNvSpPr>
            <a:spLocks noChangeShapeType="1"/>
          </p:cNvSpPr>
          <p:nvPr/>
        </p:nvSpPr>
        <p:spPr bwMode="auto">
          <a:xfrm flipV="1">
            <a:off x="5160057" y="4678998"/>
            <a:ext cx="342900" cy="0"/>
          </a:xfrm>
          <a:prstGeom prst="line">
            <a:avLst/>
          </a:prstGeom>
          <a:noFill/>
          <a:ln w="25400">
            <a:solidFill>
              <a:schemeClr val="tx1"/>
            </a:solidFill>
            <a:round/>
            <a:headEnd/>
            <a:tailEnd/>
          </a:ln>
        </p:spPr>
        <p:txBody>
          <a:bodyPr wrap="none" anchor="ctr"/>
          <a:lstStyle/>
          <a:p>
            <a:endParaRPr lang="en-US"/>
          </a:p>
        </p:txBody>
      </p:sp>
      <p:sp>
        <p:nvSpPr>
          <p:cNvPr id="9" name="Text Box 11"/>
          <p:cNvSpPr txBox="1">
            <a:spLocks noChangeArrowheads="1"/>
          </p:cNvSpPr>
          <p:nvPr/>
        </p:nvSpPr>
        <p:spPr bwMode="auto">
          <a:xfrm>
            <a:off x="2367645" y="4004310"/>
            <a:ext cx="1220787" cy="274638"/>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smtClean="0"/>
              <a:t>Granted Users</a:t>
            </a:r>
            <a:endParaRPr lang="en-US" sz="1200" dirty="0"/>
          </a:p>
        </p:txBody>
      </p:sp>
      <p:sp>
        <p:nvSpPr>
          <p:cNvPr id="10" name="Text Box 12"/>
          <p:cNvSpPr txBox="1">
            <a:spLocks noChangeArrowheads="1"/>
          </p:cNvSpPr>
          <p:nvPr/>
        </p:nvSpPr>
        <p:spPr bwMode="auto">
          <a:xfrm>
            <a:off x="3693207" y="4012248"/>
            <a:ext cx="1466850"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a:t>Permission Role</a:t>
            </a:r>
          </a:p>
        </p:txBody>
      </p:sp>
      <p:sp>
        <p:nvSpPr>
          <p:cNvPr id="11" name="Text Box 13"/>
          <p:cNvSpPr txBox="1">
            <a:spLocks noChangeArrowheads="1"/>
          </p:cNvSpPr>
          <p:nvPr/>
        </p:nvSpPr>
        <p:spPr bwMode="auto">
          <a:xfrm>
            <a:off x="5336270" y="4012248"/>
            <a:ext cx="1220787"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a:t>Target </a:t>
            </a:r>
            <a:r>
              <a:rPr lang="en-US" sz="1200" dirty="0" smtClean="0"/>
              <a:t>Users</a:t>
            </a:r>
            <a:endParaRPr lang="en-US" sz="1200" dirty="0"/>
          </a:p>
        </p:txBody>
      </p:sp>
      <p:sp>
        <p:nvSpPr>
          <p:cNvPr id="12" name="AutoShape 14"/>
          <p:cNvSpPr>
            <a:spLocks noChangeArrowheads="1"/>
          </p:cNvSpPr>
          <p:nvPr/>
        </p:nvSpPr>
        <p:spPr bwMode="auto">
          <a:xfrm>
            <a:off x="2315257" y="5218748"/>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13" name="Oval 16"/>
          <p:cNvSpPr>
            <a:spLocks noChangeArrowheads="1"/>
          </p:cNvSpPr>
          <p:nvPr/>
        </p:nvSpPr>
        <p:spPr bwMode="auto">
          <a:xfrm>
            <a:off x="5520420" y="5293360"/>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Team,</a:t>
            </a:r>
          </a:p>
          <a:p>
            <a:pPr algn="ctr"/>
            <a:r>
              <a:rPr lang="en-US" sz="1400" dirty="0" smtClean="0"/>
              <a:t>2 Levels</a:t>
            </a:r>
            <a:endParaRPr lang="en-US" sz="1400" b="0" dirty="0"/>
          </a:p>
        </p:txBody>
      </p:sp>
      <p:sp>
        <p:nvSpPr>
          <p:cNvPr id="15" name="Oval 17"/>
          <p:cNvSpPr>
            <a:spLocks noChangeArrowheads="1"/>
          </p:cNvSpPr>
          <p:nvPr/>
        </p:nvSpPr>
        <p:spPr bwMode="auto">
          <a:xfrm>
            <a:off x="2569257" y="530129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p>
          <a:p>
            <a:pPr algn="ctr"/>
            <a:r>
              <a:rPr lang="en-US" sz="1400" dirty="0" smtClean="0"/>
              <a:t>Managers</a:t>
            </a:r>
            <a:endParaRPr lang="en-US" sz="1400" b="0" dirty="0"/>
          </a:p>
        </p:txBody>
      </p:sp>
      <p:sp>
        <p:nvSpPr>
          <p:cNvPr id="16" name="Line 18"/>
          <p:cNvSpPr>
            <a:spLocks noChangeShapeType="1"/>
          </p:cNvSpPr>
          <p:nvPr/>
        </p:nvSpPr>
        <p:spPr bwMode="auto">
          <a:xfrm flipV="1">
            <a:off x="3404282" y="5671185"/>
            <a:ext cx="341313" cy="0"/>
          </a:xfrm>
          <a:prstGeom prst="line">
            <a:avLst/>
          </a:prstGeom>
          <a:noFill/>
          <a:ln w="25400">
            <a:solidFill>
              <a:schemeClr val="tx1"/>
            </a:solidFill>
            <a:round/>
            <a:headEnd/>
            <a:tailEnd/>
          </a:ln>
        </p:spPr>
        <p:txBody>
          <a:bodyPr wrap="none" anchor="ctr"/>
          <a:lstStyle/>
          <a:p>
            <a:endParaRPr lang="en-US"/>
          </a:p>
        </p:txBody>
      </p:sp>
      <p:sp>
        <p:nvSpPr>
          <p:cNvPr id="17" name="Line 19"/>
          <p:cNvSpPr>
            <a:spLocks noChangeShapeType="1"/>
          </p:cNvSpPr>
          <p:nvPr/>
        </p:nvSpPr>
        <p:spPr bwMode="auto">
          <a:xfrm flipV="1">
            <a:off x="5169582" y="5656898"/>
            <a:ext cx="342900" cy="0"/>
          </a:xfrm>
          <a:prstGeom prst="line">
            <a:avLst/>
          </a:prstGeom>
          <a:noFill/>
          <a:ln w="25400">
            <a:solidFill>
              <a:schemeClr val="tx1"/>
            </a:solidFill>
            <a:round/>
            <a:headEnd/>
            <a:tailEnd/>
          </a:ln>
        </p:spPr>
        <p:txBody>
          <a:bodyPr wrap="none" anchor="ctr"/>
          <a:lstStyle/>
          <a:p>
            <a:endParaRPr lang="en-US"/>
          </a:p>
        </p:txBody>
      </p:sp>
      <p:sp>
        <p:nvSpPr>
          <p:cNvPr id="22" name="AutoShape 6"/>
          <p:cNvSpPr>
            <a:spLocks noChangeArrowheads="1"/>
          </p:cNvSpPr>
          <p:nvPr/>
        </p:nvSpPr>
        <p:spPr bwMode="auto">
          <a:xfrm>
            <a:off x="3728132" y="44567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Manager Role</a:t>
            </a:r>
            <a:endParaRPr lang="en-US" sz="1400" b="0" dirty="0"/>
          </a:p>
        </p:txBody>
      </p:sp>
      <p:sp>
        <p:nvSpPr>
          <p:cNvPr id="14" name="AutoShape 15"/>
          <p:cNvSpPr>
            <a:spLocks noChangeArrowheads="1"/>
          </p:cNvSpPr>
          <p:nvPr/>
        </p:nvSpPr>
        <p:spPr bwMode="auto">
          <a:xfrm>
            <a:off x="3737657" y="54346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Manager Role</a:t>
            </a:r>
            <a:endParaRPr lang="en-US" sz="1400"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Setup Process</a:t>
            </a:r>
            <a:endParaRPr lang="en-US" dirty="0"/>
          </a:p>
        </p:txBody>
      </p:sp>
      <p:sp>
        <p:nvSpPr>
          <p:cNvPr id="11" name="Content Placeholder 10"/>
          <p:cNvSpPr>
            <a:spLocks noGrp="1"/>
          </p:cNvSpPr>
          <p:nvPr>
            <p:ph idx="1"/>
          </p:nvPr>
        </p:nvSpPr>
        <p:spPr>
          <a:xfrm>
            <a:off x="361949" y="1132804"/>
            <a:ext cx="8334375" cy="2049784"/>
          </a:xfrm>
        </p:spPr>
        <p:txBody>
          <a:bodyPr/>
          <a:lstStyle/>
          <a:p>
            <a:r>
              <a:rPr lang="en-US" dirty="0" smtClean="0"/>
              <a:t>Step 1: Create the groups</a:t>
            </a:r>
          </a:p>
          <a:p>
            <a:r>
              <a:rPr lang="en-US" dirty="0" smtClean="0"/>
              <a:t>Step 2: Create the role</a:t>
            </a:r>
          </a:p>
          <a:p>
            <a:r>
              <a:rPr lang="en-US" dirty="0" smtClean="0"/>
              <a:t>Step 3: Grant the role (link role to groups)</a:t>
            </a:r>
            <a:endParaRPr lang="en-US" dirty="0"/>
          </a:p>
        </p:txBody>
      </p:sp>
      <p:grpSp>
        <p:nvGrpSpPr>
          <p:cNvPr id="65" name="Group 64"/>
          <p:cNvGrpSpPr/>
          <p:nvPr/>
        </p:nvGrpSpPr>
        <p:grpSpPr>
          <a:xfrm>
            <a:off x="2305732" y="4004310"/>
            <a:ext cx="4313238" cy="2081213"/>
            <a:chOff x="2305732" y="4004310"/>
            <a:chExt cx="4313238" cy="2081213"/>
          </a:xfrm>
        </p:grpSpPr>
        <p:sp>
          <p:nvSpPr>
            <p:cNvPr id="66" name="AutoShape 5"/>
            <p:cNvSpPr>
              <a:spLocks noChangeArrowheads="1"/>
            </p:cNvSpPr>
            <p:nvPr/>
          </p:nvSpPr>
          <p:spPr bwMode="auto">
            <a:xfrm>
              <a:off x="2305732" y="4242435"/>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67" name="Oval 7"/>
            <p:cNvSpPr>
              <a:spLocks noChangeArrowheads="1"/>
            </p:cNvSpPr>
            <p:nvPr/>
          </p:nvSpPr>
          <p:spPr bwMode="auto">
            <a:xfrm>
              <a:off x="5512482" y="431704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p>
            <a:p>
              <a:pPr algn="ctr"/>
              <a:r>
                <a:rPr lang="en-US" sz="1200" dirty="0" smtClean="0"/>
                <a:t>Employees</a:t>
              </a:r>
              <a:endParaRPr lang="en-US" sz="1200" b="0" dirty="0"/>
            </a:p>
          </p:txBody>
        </p:sp>
        <p:sp>
          <p:nvSpPr>
            <p:cNvPr id="68" name="Oval 8"/>
            <p:cNvSpPr>
              <a:spLocks noChangeArrowheads="1"/>
            </p:cNvSpPr>
            <p:nvPr/>
          </p:nvSpPr>
          <p:spPr bwMode="auto">
            <a:xfrm>
              <a:off x="2559732" y="4323398"/>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endParaRPr lang="en-US" sz="1400" b="0" dirty="0"/>
            </a:p>
            <a:p>
              <a:pPr algn="ctr"/>
              <a:r>
                <a:rPr lang="en-US" sz="1400" b="0" dirty="0" smtClean="0"/>
                <a:t>HR</a:t>
              </a:r>
              <a:endParaRPr lang="en-US" sz="1400" b="0" dirty="0"/>
            </a:p>
          </p:txBody>
        </p:sp>
        <p:sp>
          <p:nvSpPr>
            <p:cNvPr id="69" name="Line 9"/>
            <p:cNvSpPr>
              <a:spLocks noChangeShapeType="1"/>
            </p:cNvSpPr>
            <p:nvPr/>
          </p:nvSpPr>
          <p:spPr bwMode="auto">
            <a:xfrm flipV="1">
              <a:off x="3394757" y="4693285"/>
              <a:ext cx="342900" cy="0"/>
            </a:xfrm>
            <a:prstGeom prst="line">
              <a:avLst/>
            </a:prstGeom>
            <a:noFill/>
            <a:ln w="25400">
              <a:solidFill>
                <a:schemeClr val="tx1"/>
              </a:solidFill>
              <a:round/>
              <a:headEnd/>
              <a:tailEnd/>
            </a:ln>
          </p:spPr>
          <p:txBody>
            <a:bodyPr wrap="none" anchor="ctr"/>
            <a:lstStyle/>
            <a:p>
              <a:endParaRPr lang="en-US"/>
            </a:p>
          </p:txBody>
        </p:sp>
        <p:sp>
          <p:nvSpPr>
            <p:cNvPr id="70" name="Line 10"/>
            <p:cNvSpPr>
              <a:spLocks noChangeShapeType="1"/>
            </p:cNvSpPr>
            <p:nvPr/>
          </p:nvSpPr>
          <p:spPr bwMode="auto">
            <a:xfrm flipV="1">
              <a:off x="5160057" y="4678998"/>
              <a:ext cx="342900" cy="0"/>
            </a:xfrm>
            <a:prstGeom prst="line">
              <a:avLst/>
            </a:prstGeom>
            <a:noFill/>
            <a:ln w="25400">
              <a:solidFill>
                <a:schemeClr val="tx1"/>
              </a:solidFill>
              <a:round/>
              <a:headEnd/>
              <a:tailEnd/>
            </a:ln>
          </p:spPr>
          <p:txBody>
            <a:bodyPr wrap="none" anchor="ctr"/>
            <a:lstStyle/>
            <a:p>
              <a:endParaRPr lang="en-US"/>
            </a:p>
          </p:txBody>
        </p:sp>
        <p:sp>
          <p:nvSpPr>
            <p:cNvPr id="71" name="Text Box 11"/>
            <p:cNvSpPr txBox="1">
              <a:spLocks noChangeArrowheads="1"/>
            </p:cNvSpPr>
            <p:nvPr/>
          </p:nvSpPr>
          <p:spPr bwMode="auto">
            <a:xfrm>
              <a:off x="2367645" y="4004310"/>
              <a:ext cx="1220787" cy="274638"/>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smtClean="0"/>
                <a:t>Granted Users</a:t>
              </a:r>
              <a:endParaRPr lang="en-US" sz="1200" dirty="0"/>
            </a:p>
          </p:txBody>
        </p:sp>
        <p:sp>
          <p:nvSpPr>
            <p:cNvPr id="72" name="Text Box 12"/>
            <p:cNvSpPr txBox="1">
              <a:spLocks noChangeArrowheads="1"/>
            </p:cNvSpPr>
            <p:nvPr/>
          </p:nvSpPr>
          <p:spPr bwMode="auto">
            <a:xfrm>
              <a:off x="3693207" y="4012248"/>
              <a:ext cx="1466850"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a:t>Permission Role</a:t>
              </a:r>
            </a:p>
          </p:txBody>
        </p:sp>
        <p:sp>
          <p:nvSpPr>
            <p:cNvPr id="73" name="Text Box 13"/>
            <p:cNvSpPr txBox="1">
              <a:spLocks noChangeArrowheads="1"/>
            </p:cNvSpPr>
            <p:nvPr/>
          </p:nvSpPr>
          <p:spPr bwMode="auto">
            <a:xfrm>
              <a:off x="5336270" y="4012248"/>
              <a:ext cx="1220787"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a:t>Target </a:t>
              </a:r>
              <a:r>
                <a:rPr lang="en-US" sz="1200" dirty="0" smtClean="0"/>
                <a:t>Users</a:t>
              </a:r>
              <a:endParaRPr lang="en-US" sz="1200" dirty="0"/>
            </a:p>
          </p:txBody>
        </p:sp>
        <p:sp>
          <p:nvSpPr>
            <p:cNvPr id="74" name="AutoShape 14"/>
            <p:cNvSpPr>
              <a:spLocks noChangeArrowheads="1"/>
            </p:cNvSpPr>
            <p:nvPr/>
          </p:nvSpPr>
          <p:spPr bwMode="auto">
            <a:xfrm>
              <a:off x="2315257" y="5218748"/>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75" name="Oval 16"/>
            <p:cNvSpPr>
              <a:spLocks noChangeArrowheads="1"/>
            </p:cNvSpPr>
            <p:nvPr/>
          </p:nvSpPr>
          <p:spPr bwMode="auto">
            <a:xfrm>
              <a:off x="5520420" y="5293360"/>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endParaRPr lang="en-US" sz="1400" dirty="0" smtClean="0"/>
            </a:p>
            <a:p>
              <a:pPr algn="ctr"/>
              <a:r>
                <a:rPr lang="en-US" sz="1200" b="0" dirty="0" smtClean="0"/>
                <a:t>Employees</a:t>
              </a:r>
            </a:p>
          </p:txBody>
        </p:sp>
        <p:sp>
          <p:nvSpPr>
            <p:cNvPr id="76" name="Oval 17"/>
            <p:cNvSpPr>
              <a:spLocks noChangeArrowheads="1"/>
            </p:cNvSpPr>
            <p:nvPr/>
          </p:nvSpPr>
          <p:spPr bwMode="auto">
            <a:xfrm>
              <a:off x="2569257" y="530129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p>
            <a:p>
              <a:pPr algn="ctr"/>
              <a:r>
                <a:rPr lang="en-US" sz="1400" dirty="0" smtClean="0"/>
                <a:t>HR</a:t>
              </a:r>
              <a:endParaRPr lang="en-US" sz="1400" b="0" dirty="0"/>
            </a:p>
          </p:txBody>
        </p:sp>
        <p:sp>
          <p:nvSpPr>
            <p:cNvPr id="77" name="Line 18"/>
            <p:cNvSpPr>
              <a:spLocks noChangeShapeType="1"/>
            </p:cNvSpPr>
            <p:nvPr/>
          </p:nvSpPr>
          <p:spPr bwMode="auto">
            <a:xfrm flipV="1">
              <a:off x="3404282" y="5671185"/>
              <a:ext cx="341313" cy="0"/>
            </a:xfrm>
            <a:prstGeom prst="line">
              <a:avLst/>
            </a:prstGeom>
            <a:noFill/>
            <a:ln w="25400">
              <a:solidFill>
                <a:schemeClr val="tx1"/>
              </a:solidFill>
              <a:round/>
              <a:headEnd/>
              <a:tailEnd/>
            </a:ln>
          </p:spPr>
          <p:txBody>
            <a:bodyPr wrap="none" anchor="ctr"/>
            <a:lstStyle/>
            <a:p>
              <a:endParaRPr lang="en-US"/>
            </a:p>
          </p:txBody>
        </p:sp>
        <p:sp>
          <p:nvSpPr>
            <p:cNvPr id="78" name="Line 19"/>
            <p:cNvSpPr>
              <a:spLocks noChangeShapeType="1"/>
            </p:cNvSpPr>
            <p:nvPr/>
          </p:nvSpPr>
          <p:spPr bwMode="auto">
            <a:xfrm flipV="1">
              <a:off x="5169582" y="5656898"/>
              <a:ext cx="342900" cy="0"/>
            </a:xfrm>
            <a:prstGeom prst="line">
              <a:avLst/>
            </a:prstGeom>
            <a:noFill/>
            <a:ln w="25400">
              <a:solidFill>
                <a:schemeClr val="tx1"/>
              </a:solidFill>
              <a:round/>
              <a:headEnd/>
              <a:tailEnd/>
            </a:ln>
          </p:spPr>
          <p:txBody>
            <a:bodyPr wrap="none" anchor="ctr"/>
            <a:lstStyle/>
            <a:p>
              <a:endParaRPr lang="en-US"/>
            </a:p>
          </p:txBody>
        </p:sp>
        <p:sp>
          <p:nvSpPr>
            <p:cNvPr id="79" name="AutoShape 6"/>
            <p:cNvSpPr>
              <a:spLocks noChangeArrowheads="1"/>
            </p:cNvSpPr>
            <p:nvPr/>
          </p:nvSpPr>
          <p:spPr bwMode="auto">
            <a:xfrm>
              <a:off x="3728132" y="44567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sp>
          <p:nvSpPr>
            <p:cNvPr id="80" name="AutoShape 15"/>
            <p:cNvSpPr>
              <a:spLocks noChangeArrowheads="1"/>
            </p:cNvSpPr>
            <p:nvPr/>
          </p:nvSpPr>
          <p:spPr bwMode="auto">
            <a:xfrm>
              <a:off x="3737657" y="54346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09600" y="1219200"/>
            <a:ext cx="3924300" cy="428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Demo Time: Show the mockups</a:t>
            </a:r>
            <a:endParaRPr lang="en-US" dirty="0"/>
          </a:p>
        </p:txBody>
      </p:sp>
      <p:sp>
        <p:nvSpPr>
          <p:cNvPr id="11" name="Content Placeholder 10"/>
          <p:cNvSpPr>
            <a:spLocks noGrp="1"/>
          </p:cNvSpPr>
          <p:nvPr>
            <p:ph idx="1"/>
          </p:nvPr>
        </p:nvSpPr>
        <p:spPr>
          <a:xfrm>
            <a:off x="361949" y="1132804"/>
            <a:ext cx="8334375" cy="2049784"/>
          </a:xfrm>
        </p:spPr>
        <p:txBody>
          <a:bodyPr/>
          <a:lstStyle/>
          <a:p>
            <a:r>
              <a:rPr lang="en-US" dirty="0" smtClean="0"/>
              <a:t>Step 1: Create the groups</a:t>
            </a:r>
          </a:p>
          <a:p>
            <a:r>
              <a:rPr lang="en-US" dirty="0" smtClean="0"/>
              <a:t>Step 2: Create the role</a:t>
            </a:r>
          </a:p>
          <a:p>
            <a:r>
              <a:rPr lang="en-US" dirty="0" smtClean="0"/>
              <a:t>Step 3: Grant the role (link role to groups)</a:t>
            </a:r>
            <a:endParaRPr lang="en-US" dirty="0"/>
          </a:p>
        </p:txBody>
      </p:sp>
      <p:grpSp>
        <p:nvGrpSpPr>
          <p:cNvPr id="2" name="Group 64"/>
          <p:cNvGrpSpPr/>
          <p:nvPr/>
        </p:nvGrpSpPr>
        <p:grpSpPr>
          <a:xfrm>
            <a:off x="2305732" y="4004310"/>
            <a:ext cx="4313238" cy="2081213"/>
            <a:chOff x="2305732" y="4004310"/>
            <a:chExt cx="4313238" cy="2081213"/>
          </a:xfrm>
        </p:grpSpPr>
        <p:sp>
          <p:nvSpPr>
            <p:cNvPr id="66" name="AutoShape 5"/>
            <p:cNvSpPr>
              <a:spLocks noChangeArrowheads="1"/>
            </p:cNvSpPr>
            <p:nvPr/>
          </p:nvSpPr>
          <p:spPr bwMode="auto">
            <a:xfrm>
              <a:off x="2305732" y="4242435"/>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67" name="Oval 7"/>
            <p:cNvSpPr>
              <a:spLocks noChangeArrowheads="1"/>
            </p:cNvSpPr>
            <p:nvPr/>
          </p:nvSpPr>
          <p:spPr bwMode="auto">
            <a:xfrm>
              <a:off x="5512482" y="431704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p>
            <a:p>
              <a:pPr algn="ctr"/>
              <a:r>
                <a:rPr lang="en-US" sz="1200" dirty="0" smtClean="0"/>
                <a:t>Employees</a:t>
              </a:r>
              <a:endParaRPr lang="en-US" sz="1200" b="0" dirty="0"/>
            </a:p>
          </p:txBody>
        </p:sp>
        <p:sp>
          <p:nvSpPr>
            <p:cNvPr id="68" name="Oval 8"/>
            <p:cNvSpPr>
              <a:spLocks noChangeArrowheads="1"/>
            </p:cNvSpPr>
            <p:nvPr/>
          </p:nvSpPr>
          <p:spPr bwMode="auto">
            <a:xfrm>
              <a:off x="2559732" y="4323398"/>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endParaRPr lang="en-US" sz="1400" b="0" dirty="0"/>
            </a:p>
            <a:p>
              <a:pPr algn="ctr"/>
              <a:r>
                <a:rPr lang="en-US" sz="1400" b="0" dirty="0" smtClean="0"/>
                <a:t>HR</a:t>
              </a:r>
              <a:endParaRPr lang="en-US" sz="1400" b="0" dirty="0"/>
            </a:p>
          </p:txBody>
        </p:sp>
        <p:sp>
          <p:nvSpPr>
            <p:cNvPr id="69" name="Line 9"/>
            <p:cNvSpPr>
              <a:spLocks noChangeShapeType="1"/>
            </p:cNvSpPr>
            <p:nvPr/>
          </p:nvSpPr>
          <p:spPr bwMode="auto">
            <a:xfrm flipV="1">
              <a:off x="3394757" y="4693285"/>
              <a:ext cx="342900" cy="0"/>
            </a:xfrm>
            <a:prstGeom prst="line">
              <a:avLst/>
            </a:prstGeom>
            <a:noFill/>
            <a:ln w="25400">
              <a:solidFill>
                <a:schemeClr val="tx1"/>
              </a:solidFill>
              <a:round/>
              <a:headEnd/>
              <a:tailEnd/>
            </a:ln>
          </p:spPr>
          <p:txBody>
            <a:bodyPr wrap="none" anchor="ctr"/>
            <a:lstStyle/>
            <a:p>
              <a:endParaRPr lang="en-US"/>
            </a:p>
          </p:txBody>
        </p:sp>
        <p:sp>
          <p:nvSpPr>
            <p:cNvPr id="70" name="Line 10"/>
            <p:cNvSpPr>
              <a:spLocks noChangeShapeType="1"/>
            </p:cNvSpPr>
            <p:nvPr/>
          </p:nvSpPr>
          <p:spPr bwMode="auto">
            <a:xfrm flipV="1">
              <a:off x="5160057" y="4678998"/>
              <a:ext cx="342900" cy="0"/>
            </a:xfrm>
            <a:prstGeom prst="line">
              <a:avLst/>
            </a:prstGeom>
            <a:noFill/>
            <a:ln w="25400">
              <a:solidFill>
                <a:schemeClr val="tx1"/>
              </a:solidFill>
              <a:round/>
              <a:headEnd/>
              <a:tailEnd/>
            </a:ln>
          </p:spPr>
          <p:txBody>
            <a:bodyPr wrap="none" anchor="ctr"/>
            <a:lstStyle/>
            <a:p>
              <a:endParaRPr lang="en-US"/>
            </a:p>
          </p:txBody>
        </p:sp>
        <p:sp>
          <p:nvSpPr>
            <p:cNvPr id="71" name="Text Box 11"/>
            <p:cNvSpPr txBox="1">
              <a:spLocks noChangeArrowheads="1"/>
            </p:cNvSpPr>
            <p:nvPr/>
          </p:nvSpPr>
          <p:spPr bwMode="auto">
            <a:xfrm>
              <a:off x="2367645" y="4004310"/>
              <a:ext cx="1220787" cy="274638"/>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smtClean="0"/>
                <a:t>Granted Users</a:t>
              </a:r>
              <a:endParaRPr lang="en-US" sz="1200" dirty="0"/>
            </a:p>
          </p:txBody>
        </p:sp>
        <p:sp>
          <p:nvSpPr>
            <p:cNvPr id="72" name="Text Box 12"/>
            <p:cNvSpPr txBox="1">
              <a:spLocks noChangeArrowheads="1"/>
            </p:cNvSpPr>
            <p:nvPr/>
          </p:nvSpPr>
          <p:spPr bwMode="auto">
            <a:xfrm>
              <a:off x="3693207" y="4012248"/>
              <a:ext cx="1466850"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a:t>Permission Role</a:t>
              </a:r>
            </a:p>
          </p:txBody>
        </p:sp>
        <p:sp>
          <p:nvSpPr>
            <p:cNvPr id="73" name="Text Box 13"/>
            <p:cNvSpPr txBox="1">
              <a:spLocks noChangeArrowheads="1"/>
            </p:cNvSpPr>
            <p:nvPr/>
          </p:nvSpPr>
          <p:spPr bwMode="auto">
            <a:xfrm>
              <a:off x="5336270" y="4012248"/>
              <a:ext cx="1220787"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a:t>Target </a:t>
              </a:r>
              <a:r>
                <a:rPr lang="en-US" sz="1200" dirty="0" smtClean="0"/>
                <a:t>Users</a:t>
              </a:r>
              <a:endParaRPr lang="en-US" sz="1200" dirty="0"/>
            </a:p>
          </p:txBody>
        </p:sp>
        <p:sp>
          <p:nvSpPr>
            <p:cNvPr id="74" name="AutoShape 14"/>
            <p:cNvSpPr>
              <a:spLocks noChangeArrowheads="1"/>
            </p:cNvSpPr>
            <p:nvPr/>
          </p:nvSpPr>
          <p:spPr bwMode="auto">
            <a:xfrm>
              <a:off x="2315257" y="5218748"/>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75" name="Oval 16"/>
            <p:cNvSpPr>
              <a:spLocks noChangeArrowheads="1"/>
            </p:cNvSpPr>
            <p:nvPr/>
          </p:nvSpPr>
          <p:spPr bwMode="auto">
            <a:xfrm>
              <a:off x="5520420" y="5293360"/>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endParaRPr lang="en-US" sz="1400" dirty="0" smtClean="0"/>
            </a:p>
            <a:p>
              <a:pPr algn="ctr"/>
              <a:r>
                <a:rPr lang="en-US" sz="1200" b="0" dirty="0" smtClean="0"/>
                <a:t>Employees</a:t>
              </a:r>
            </a:p>
          </p:txBody>
        </p:sp>
        <p:sp>
          <p:nvSpPr>
            <p:cNvPr id="76" name="Oval 17"/>
            <p:cNvSpPr>
              <a:spLocks noChangeArrowheads="1"/>
            </p:cNvSpPr>
            <p:nvPr/>
          </p:nvSpPr>
          <p:spPr bwMode="auto">
            <a:xfrm>
              <a:off x="2569257" y="530129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p>
            <a:p>
              <a:pPr algn="ctr"/>
              <a:r>
                <a:rPr lang="en-US" sz="1400" dirty="0" smtClean="0"/>
                <a:t>HR</a:t>
              </a:r>
              <a:endParaRPr lang="en-US" sz="1400" b="0" dirty="0"/>
            </a:p>
          </p:txBody>
        </p:sp>
        <p:sp>
          <p:nvSpPr>
            <p:cNvPr id="77" name="Line 18"/>
            <p:cNvSpPr>
              <a:spLocks noChangeShapeType="1"/>
            </p:cNvSpPr>
            <p:nvPr/>
          </p:nvSpPr>
          <p:spPr bwMode="auto">
            <a:xfrm flipV="1">
              <a:off x="3404282" y="5671185"/>
              <a:ext cx="341313" cy="0"/>
            </a:xfrm>
            <a:prstGeom prst="line">
              <a:avLst/>
            </a:prstGeom>
            <a:noFill/>
            <a:ln w="25400">
              <a:solidFill>
                <a:schemeClr val="tx1"/>
              </a:solidFill>
              <a:round/>
              <a:headEnd/>
              <a:tailEnd/>
            </a:ln>
          </p:spPr>
          <p:txBody>
            <a:bodyPr wrap="none" anchor="ctr"/>
            <a:lstStyle/>
            <a:p>
              <a:endParaRPr lang="en-US"/>
            </a:p>
          </p:txBody>
        </p:sp>
        <p:sp>
          <p:nvSpPr>
            <p:cNvPr id="78" name="Line 19"/>
            <p:cNvSpPr>
              <a:spLocks noChangeShapeType="1"/>
            </p:cNvSpPr>
            <p:nvPr/>
          </p:nvSpPr>
          <p:spPr bwMode="auto">
            <a:xfrm flipV="1">
              <a:off x="5169582" y="5656898"/>
              <a:ext cx="342900" cy="0"/>
            </a:xfrm>
            <a:prstGeom prst="line">
              <a:avLst/>
            </a:prstGeom>
            <a:noFill/>
            <a:ln w="25400">
              <a:solidFill>
                <a:schemeClr val="tx1"/>
              </a:solidFill>
              <a:round/>
              <a:headEnd/>
              <a:tailEnd/>
            </a:ln>
          </p:spPr>
          <p:txBody>
            <a:bodyPr wrap="none" anchor="ctr"/>
            <a:lstStyle/>
            <a:p>
              <a:endParaRPr lang="en-US"/>
            </a:p>
          </p:txBody>
        </p:sp>
        <p:sp>
          <p:nvSpPr>
            <p:cNvPr id="79" name="AutoShape 6"/>
            <p:cNvSpPr>
              <a:spLocks noChangeArrowheads="1"/>
            </p:cNvSpPr>
            <p:nvPr/>
          </p:nvSpPr>
          <p:spPr bwMode="auto">
            <a:xfrm>
              <a:off x="3728132" y="44567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sp>
          <p:nvSpPr>
            <p:cNvPr id="80" name="AutoShape 15"/>
            <p:cNvSpPr>
              <a:spLocks noChangeArrowheads="1"/>
            </p:cNvSpPr>
            <p:nvPr/>
          </p:nvSpPr>
          <p:spPr bwMode="auto">
            <a:xfrm>
              <a:off x="3737657" y="54346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 Permission Groups</a:t>
            </a:r>
            <a:endParaRPr lang="en-US" dirty="0"/>
          </a:p>
        </p:txBody>
      </p:sp>
      <p:pic>
        <p:nvPicPr>
          <p:cNvPr id="2052" name="Picture 4"/>
          <p:cNvPicPr>
            <a:picLocks noGrp="1" noChangeAspect="1" noChangeArrowheads="1"/>
          </p:cNvPicPr>
          <p:nvPr>
            <p:ph idx="1"/>
          </p:nvPr>
        </p:nvPicPr>
        <p:blipFill>
          <a:blip r:embed="rId3" cstate="print"/>
          <a:srcRect/>
          <a:stretch>
            <a:fillRect/>
          </a:stretch>
        </p:blipFill>
        <p:spPr bwMode="auto">
          <a:xfrm>
            <a:off x="5908844" y="2077303"/>
            <a:ext cx="2704762" cy="942857"/>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0" y="1985963"/>
            <a:ext cx="4267200" cy="4486275"/>
          </a:xfrm>
          <a:prstGeom prst="rect">
            <a:avLst/>
          </a:prstGeom>
          <a:noFill/>
          <a:ln w="9525">
            <a:noFill/>
            <a:miter lim="800000"/>
            <a:headEnd/>
            <a:tailEnd/>
          </a:ln>
        </p:spPr>
      </p:pic>
      <p:sp>
        <p:nvSpPr>
          <p:cNvPr id="10" name="Striped Right Arrow 9"/>
          <p:cNvSpPr/>
          <p:nvPr/>
        </p:nvSpPr>
        <p:spPr>
          <a:xfrm>
            <a:off x="3676650" y="2190750"/>
            <a:ext cx="1885950" cy="866775"/>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TextBox 7"/>
          <p:cNvSpPr txBox="1"/>
          <p:nvPr/>
        </p:nvSpPr>
        <p:spPr>
          <a:xfrm>
            <a:off x="485775" y="1409700"/>
            <a:ext cx="2552700" cy="646331"/>
          </a:xfrm>
          <a:prstGeom prst="rect">
            <a:avLst/>
          </a:prstGeom>
          <a:noFill/>
        </p:spPr>
        <p:txBody>
          <a:bodyPr wrap="square" rtlCol="0">
            <a:spAutoFit/>
          </a:bodyPr>
          <a:lstStyle/>
          <a:p>
            <a:r>
              <a:rPr lang="en-US" dirty="0" smtClean="0"/>
              <a:t>Managing Security </a:t>
            </a:r>
          </a:p>
          <a:p>
            <a:r>
              <a:rPr lang="en-US" dirty="0" smtClean="0"/>
              <a:t>The Current Way</a:t>
            </a:r>
            <a:endParaRPr lang="en-US" dirty="0"/>
          </a:p>
        </p:txBody>
      </p:sp>
      <p:sp>
        <p:nvSpPr>
          <p:cNvPr id="9" name="TextBox 8"/>
          <p:cNvSpPr txBox="1"/>
          <p:nvPr/>
        </p:nvSpPr>
        <p:spPr>
          <a:xfrm>
            <a:off x="6324600" y="1400175"/>
            <a:ext cx="1943100" cy="646331"/>
          </a:xfrm>
          <a:prstGeom prst="rect">
            <a:avLst/>
          </a:prstGeom>
          <a:noFill/>
        </p:spPr>
        <p:txBody>
          <a:bodyPr wrap="square" rtlCol="0">
            <a:spAutoFit/>
          </a:bodyPr>
          <a:lstStyle/>
          <a:p>
            <a:r>
              <a:rPr lang="en-US" dirty="0" smtClean="0"/>
              <a:t>Managing Security The New Way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 Permission Groups</a:t>
            </a: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0" y="1985963"/>
            <a:ext cx="4267200" cy="4486275"/>
          </a:xfrm>
          <a:prstGeom prst="rect">
            <a:avLst/>
          </a:prstGeom>
          <a:noFill/>
          <a:ln w="9525">
            <a:noFill/>
            <a:miter lim="800000"/>
            <a:headEnd/>
            <a:tailEnd/>
          </a:ln>
        </p:spPr>
      </p:pic>
      <p:sp>
        <p:nvSpPr>
          <p:cNvPr id="10" name="Striped Right Arrow 9"/>
          <p:cNvSpPr/>
          <p:nvPr/>
        </p:nvSpPr>
        <p:spPr>
          <a:xfrm>
            <a:off x="3676650" y="2190750"/>
            <a:ext cx="1885950" cy="866775"/>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4" cstate="print"/>
          <a:srcRect/>
          <a:stretch>
            <a:fillRect/>
          </a:stretch>
        </p:blipFill>
        <p:spPr bwMode="auto">
          <a:xfrm>
            <a:off x="6315075" y="2047875"/>
            <a:ext cx="2247900" cy="1104900"/>
          </a:xfrm>
          <a:prstGeom prst="rect">
            <a:avLst/>
          </a:prstGeom>
          <a:noFill/>
          <a:ln w="9525">
            <a:noFill/>
            <a:miter lim="800000"/>
            <a:headEnd/>
            <a:tailEnd/>
          </a:ln>
        </p:spPr>
      </p:pic>
      <p:sp>
        <p:nvSpPr>
          <p:cNvPr id="8" name="TextBox 7"/>
          <p:cNvSpPr txBox="1"/>
          <p:nvPr/>
        </p:nvSpPr>
        <p:spPr>
          <a:xfrm>
            <a:off x="485775" y="1409700"/>
            <a:ext cx="2552700" cy="646331"/>
          </a:xfrm>
          <a:prstGeom prst="rect">
            <a:avLst/>
          </a:prstGeom>
          <a:noFill/>
        </p:spPr>
        <p:txBody>
          <a:bodyPr wrap="square" rtlCol="0">
            <a:spAutoFit/>
          </a:bodyPr>
          <a:lstStyle/>
          <a:p>
            <a:r>
              <a:rPr lang="en-US" dirty="0" smtClean="0"/>
              <a:t>Managing Security </a:t>
            </a:r>
          </a:p>
          <a:p>
            <a:r>
              <a:rPr lang="en-US" dirty="0" smtClean="0"/>
              <a:t>The Current Way</a:t>
            </a:r>
            <a:endParaRPr lang="en-US" dirty="0"/>
          </a:p>
        </p:txBody>
      </p:sp>
      <p:sp>
        <p:nvSpPr>
          <p:cNvPr id="9" name="TextBox 8"/>
          <p:cNvSpPr txBox="1"/>
          <p:nvPr/>
        </p:nvSpPr>
        <p:spPr>
          <a:xfrm>
            <a:off x="6324600" y="1400175"/>
            <a:ext cx="1943100" cy="646331"/>
          </a:xfrm>
          <a:prstGeom prst="rect">
            <a:avLst/>
          </a:prstGeom>
          <a:noFill/>
        </p:spPr>
        <p:txBody>
          <a:bodyPr wrap="square" rtlCol="0">
            <a:spAutoFit/>
          </a:bodyPr>
          <a:lstStyle/>
          <a:p>
            <a:r>
              <a:rPr lang="en-US" dirty="0" smtClean="0"/>
              <a:t>Managing Security The New Way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80988" y="1061725"/>
            <a:ext cx="8580437" cy="574357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Managing Permission Groups</a:t>
            </a:r>
            <a:endParaRPr lang="en-US" dirty="0"/>
          </a:p>
        </p:txBody>
      </p:sp>
      <p:sp>
        <p:nvSpPr>
          <p:cNvPr id="4" name="Rounded Rectangular Callout 3"/>
          <p:cNvSpPr/>
          <p:nvPr/>
        </p:nvSpPr>
        <p:spPr>
          <a:xfrm>
            <a:off x="1733259" y="1457166"/>
            <a:ext cx="1714500" cy="895350"/>
          </a:xfrm>
          <a:prstGeom prst="wedgeRoundRectCallout">
            <a:avLst>
              <a:gd name="adj1" fmla="val -69990"/>
              <a:gd name="adj2" fmla="val 5408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Create New 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Groups Definition Tool</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85750" y="1036761"/>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Group Employees in the US</a:t>
            </a:r>
            <a:endParaRPr lang="en-US" dirty="0"/>
          </a:p>
        </p:txBody>
      </p:sp>
      <p:pic>
        <p:nvPicPr>
          <p:cNvPr id="1032" name="Picture 8"/>
          <p:cNvPicPr>
            <a:picLocks noChangeAspect="1" noChangeArrowheads="1"/>
          </p:cNvPicPr>
          <p:nvPr/>
        </p:nvPicPr>
        <p:blipFill>
          <a:blip r:embed="rId3" cstate="print"/>
          <a:srcRect/>
          <a:stretch>
            <a:fillRect/>
          </a:stretch>
        </p:blipFill>
        <p:spPr bwMode="auto">
          <a:xfrm>
            <a:off x="285750" y="1036761"/>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Group “Employees in the US”</a:t>
            </a:r>
            <a:endParaRPr lang="en-US" dirty="0"/>
          </a:p>
        </p:txBody>
      </p:sp>
      <p:pic>
        <p:nvPicPr>
          <p:cNvPr id="13315" name="Picture 3"/>
          <p:cNvPicPr>
            <a:picLocks noChangeAspect="1" noChangeArrowheads="1"/>
          </p:cNvPicPr>
          <p:nvPr/>
        </p:nvPicPr>
        <p:blipFill>
          <a:blip r:embed="rId3" cstate="print"/>
          <a:srcRect/>
          <a:stretch>
            <a:fillRect/>
          </a:stretch>
        </p:blipFill>
        <p:spPr bwMode="auto">
          <a:xfrm>
            <a:off x="285750" y="1036761"/>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Group “Employees in the US”</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285750" y="1036761"/>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9" y="1132803"/>
            <a:ext cx="8334375" cy="5425652"/>
          </a:xfrm>
        </p:spPr>
        <p:txBody>
          <a:bodyPr>
            <a:normAutofit/>
          </a:bodyPr>
          <a:lstStyle/>
          <a:p>
            <a:r>
              <a:rPr lang="en-US" dirty="0" smtClean="0"/>
              <a:t>This is a new system for managing permissions</a:t>
            </a:r>
          </a:p>
          <a:p>
            <a:r>
              <a:rPr lang="en-US" dirty="0" smtClean="0"/>
              <a:t>Contains significant enhancements to ease administrative burdens of large enterprises</a:t>
            </a:r>
          </a:p>
          <a:p>
            <a:r>
              <a:rPr lang="en-US" dirty="0" smtClean="0"/>
              <a:t>Will require significant configuration and testing to migrate existing customers</a:t>
            </a:r>
          </a:p>
          <a:p>
            <a:r>
              <a:rPr lang="en-US" dirty="0" smtClean="0"/>
              <a:t>The new system is optional. You can continue to use the current permission framework</a:t>
            </a:r>
            <a:r>
              <a:rPr lang="en-US" dirty="0" smtClean="0"/>
              <a:t>.</a:t>
            </a:r>
            <a:endParaRPr lang="en-US" dirty="0" smtClean="0"/>
          </a:p>
        </p:txBody>
      </p:sp>
      <p:sp>
        <p:nvSpPr>
          <p:cNvPr id="3" name="Title 2"/>
          <p:cNvSpPr>
            <a:spLocks noGrp="1"/>
          </p:cNvSpPr>
          <p:nvPr>
            <p:ph type="title"/>
          </p:nvPr>
        </p:nvSpPr>
        <p:spPr/>
        <p:txBody>
          <a:bodyPr>
            <a:normAutofit fontScale="90000"/>
          </a:bodyPr>
          <a:lstStyle/>
          <a:p>
            <a:r>
              <a:rPr lang="en-US" dirty="0" smtClean="0"/>
              <a:t>What is the Role Based Security Enhancement?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Group “Employees in the US”</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285750" y="1036761"/>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Group “Employees in the US”</a:t>
            </a:r>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285750" y="1036761"/>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Group “Employees in the US”</a:t>
            </a: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285750" y="1036761"/>
            <a:ext cx="8570913" cy="5667375"/>
          </a:xfrm>
          <a:prstGeom prst="rect">
            <a:avLst/>
          </a:prstGeom>
          <a:noFill/>
          <a:ln w="9525">
            <a:noFill/>
            <a:miter lim="800000"/>
            <a:headEnd/>
            <a:tailEnd/>
          </a:ln>
        </p:spPr>
      </p:pic>
      <p:sp>
        <p:nvSpPr>
          <p:cNvPr id="5" name="Rounded Rectangular Callout 4"/>
          <p:cNvSpPr/>
          <p:nvPr/>
        </p:nvSpPr>
        <p:spPr>
          <a:xfrm>
            <a:off x="5185907" y="5303952"/>
            <a:ext cx="2160825" cy="895350"/>
          </a:xfrm>
          <a:prstGeom prst="wedgeRoundRectCallout">
            <a:avLst>
              <a:gd name="adj1" fmla="val 68355"/>
              <a:gd name="adj2" fmla="val 8402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Select “Done” </a:t>
            </a:r>
          </a:p>
          <a:p>
            <a:pPr algn="ctr"/>
            <a:r>
              <a:rPr lang="en-US" dirty="0" smtClean="0"/>
              <a:t>to save the 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Done Create Group “Employees in the US”</a:t>
            </a:r>
            <a:endParaRPr lang="en-US" dirty="0"/>
          </a:p>
        </p:txBody>
      </p:sp>
      <p:pic>
        <p:nvPicPr>
          <p:cNvPr id="18435" name="Picture 3"/>
          <p:cNvPicPr>
            <a:picLocks noChangeAspect="1" noChangeArrowheads="1"/>
          </p:cNvPicPr>
          <p:nvPr/>
        </p:nvPicPr>
        <p:blipFill>
          <a:blip r:embed="rId3" cstate="print"/>
          <a:srcRect/>
          <a:stretch>
            <a:fillRect/>
          </a:stretch>
        </p:blipFill>
        <p:spPr bwMode="auto">
          <a:xfrm>
            <a:off x="228927" y="1072728"/>
            <a:ext cx="8589963" cy="5753100"/>
          </a:xfrm>
          <a:prstGeom prst="rect">
            <a:avLst/>
          </a:prstGeom>
          <a:noFill/>
          <a:ln w="9525">
            <a:noFill/>
            <a:miter lim="800000"/>
            <a:headEnd/>
            <a:tailEnd/>
          </a:ln>
        </p:spPr>
      </p:pic>
      <p:sp>
        <p:nvSpPr>
          <p:cNvPr id="7" name="Rounded Rectangular Callout 6"/>
          <p:cNvSpPr/>
          <p:nvPr/>
        </p:nvSpPr>
        <p:spPr>
          <a:xfrm>
            <a:off x="1733259" y="1457166"/>
            <a:ext cx="1714500" cy="895350"/>
          </a:xfrm>
          <a:prstGeom prst="wedgeRoundRectCallout">
            <a:avLst>
              <a:gd name="adj1" fmla="val -69990"/>
              <a:gd name="adj2" fmla="val 5408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Create New 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Group “Human Resources in the US”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85750" y="1036761"/>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Groups Definition Tool – Pick a Category</a:t>
            </a:r>
            <a:endParaRPr lang="en-US" dirty="0"/>
          </a:p>
        </p:txBody>
      </p:sp>
      <p:pic>
        <p:nvPicPr>
          <p:cNvPr id="1030" name="Picture 6"/>
          <p:cNvPicPr>
            <a:picLocks noChangeAspect="1" noChangeArrowheads="1"/>
          </p:cNvPicPr>
          <p:nvPr/>
        </p:nvPicPr>
        <p:blipFill>
          <a:blip r:embed="rId3" cstate="print"/>
          <a:srcRect/>
          <a:stretch>
            <a:fillRect/>
          </a:stretch>
        </p:blipFill>
        <p:spPr bwMode="auto">
          <a:xfrm>
            <a:off x="285750" y="1052527"/>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Groups Definition Tool – Pick a Category</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285750" y="1052527"/>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Definition Tool</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285750" y="1052527"/>
            <a:ext cx="8570913" cy="5667375"/>
          </a:xfrm>
          <a:prstGeom prst="rect">
            <a:avLst/>
          </a:prstGeom>
          <a:noFill/>
          <a:ln w="9525">
            <a:noFill/>
            <a:miter lim="800000"/>
            <a:headEnd/>
            <a:tailEnd/>
          </a:ln>
        </p:spPr>
      </p:pic>
      <p:sp>
        <p:nvSpPr>
          <p:cNvPr id="5" name="Rounded Rectangular Callout 4"/>
          <p:cNvSpPr/>
          <p:nvPr/>
        </p:nvSpPr>
        <p:spPr>
          <a:xfrm>
            <a:off x="4744472" y="3175607"/>
            <a:ext cx="2160825" cy="895350"/>
          </a:xfrm>
          <a:prstGeom prst="wedgeRoundRectCallout">
            <a:avLst>
              <a:gd name="adj1" fmla="val -117695"/>
              <a:gd name="adj2" fmla="val 8050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Select </a:t>
            </a:r>
          </a:p>
          <a:p>
            <a:pPr algn="ctr"/>
            <a:r>
              <a:rPr lang="en-US" dirty="0" smtClean="0"/>
              <a:t>“Human Resources”</a:t>
            </a:r>
            <a:endParaRPr lang="en-US" dirty="0"/>
          </a:p>
        </p:txBody>
      </p:sp>
      <p:sp>
        <p:nvSpPr>
          <p:cNvPr id="6" name="Rounded Rectangular Callout 5"/>
          <p:cNvSpPr/>
          <p:nvPr/>
        </p:nvSpPr>
        <p:spPr>
          <a:xfrm>
            <a:off x="4408141" y="5046449"/>
            <a:ext cx="2160825" cy="895350"/>
          </a:xfrm>
          <a:prstGeom prst="wedgeRoundRectCallout">
            <a:avLst>
              <a:gd name="adj1" fmla="val -75377"/>
              <a:gd name="adj2" fmla="val -709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Select </a:t>
            </a:r>
          </a:p>
          <a:p>
            <a:pPr algn="ctr"/>
            <a:r>
              <a:rPr lang="en-US" dirty="0" smtClean="0"/>
              <a:t>“Done”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Definition Tool</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85750" y="1052527"/>
            <a:ext cx="8570913" cy="5667375"/>
          </a:xfrm>
          <a:prstGeom prst="rect">
            <a:avLst/>
          </a:prstGeom>
          <a:noFill/>
          <a:ln w="9525">
            <a:noFill/>
            <a:miter lim="800000"/>
            <a:headEnd/>
            <a:tailEnd/>
          </a:ln>
        </p:spPr>
      </p:pic>
      <p:sp>
        <p:nvSpPr>
          <p:cNvPr id="6" name="Rounded Rectangular Callout 5"/>
          <p:cNvSpPr/>
          <p:nvPr/>
        </p:nvSpPr>
        <p:spPr>
          <a:xfrm>
            <a:off x="2300818" y="3601276"/>
            <a:ext cx="1714500" cy="895350"/>
          </a:xfrm>
          <a:prstGeom prst="wedgeRoundRectCallout">
            <a:avLst>
              <a:gd name="adj1" fmla="val -81944"/>
              <a:gd name="adj2" fmla="val -7445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Add another category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Definition Tool</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85750" y="1052527"/>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9" y="1132803"/>
            <a:ext cx="8334375" cy="5239422"/>
          </a:xfrm>
        </p:spPr>
        <p:txBody>
          <a:bodyPr>
            <a:normAutofit/>
          </a:bodyPr>
          <a:lstStyle/>
          <a:p>
            <a:r>
              <a:rPr lang="en-US" dirty="0" smtClean="0"/>
              <a:t>We have many roles today</a:t>
            </a:r>
          </a:p>
          <a:p>
            <a:pPr lvl="1"/>
            <a:r>
              <a:rPr lang="en-US" dirty="0" smtClean="0"/>
              <a:t>Manager, HR Manager, Matrix Manager, Custom Manager, Second Manager, Recruiting Roles, Other Roles</a:t>
            </a:r>
          </a:p>
          <a:p>
            <a:r>
              <a:rPr lang="en-US" dirty="0" smtClean="0"/>
              <a:t>Problems</a:t>
            </a:r>
          </a:p>
          <a:p>
            <a:pPr lvl="1"/>
            <a:r>
              <a:rPr lang="en-US" dirty="0" smtClean="0"/>
              <a:t>Large enterprises want even more roles</a:t>
            </a:r>
          </a:p>
          <a:p>
            <a:pPr lvl="1"/>
            <a:r>
              <a:rPr lang="en-US" dirty="0" smtClean="0"/>
              <a:t>Want more automation around permissions assigned to roles </a:t>
            </a:r>
          </a:p>
          <a:p>
            <a:pPr lvl="2"/>
            <a:r>
              <a:rPr lang="en-US" dirty="0" smtClean="0"/>
              <a:t>(Detailed Reporting Rights, Succession Planning Permission, Form Creation, etc)</a:t>
            </a:r>
          </a:p>
          <a:p>
            <a:pPr lvl="1"/>
            <a:r>
              <a:rPr lang="en-US" dirty="0" smtClean="0"/>
              <a:t>Hard to understand all the permissions assigned to a role</a:t>
            </a:r>
          </a:p>
          <a:p>
            <a:pPr lvl="1"/>
            <a:r>
              <a:rPr lang="en-US" dirty="0" smtClean="0"/>
              <a:t>Want more power for Live Profile fields permissions</a:t>
            </a:r>
            <a:endParaRPr lang="en-US" dirty="0"/>
          </a:p>
        </p:txBody>
      </p:sp>
      <p:sp>
        <p:nvSpPr>
          <p:cNvPr id="3" name="Title 2"/>
          <p:cNvSpPr>
            <a:spLocks noGrp="1"/>
          </p:cNvSpPr>
          <p:nvPr>
            <p:ph type="title"/>
          </p:nvPr>
        </p:nvSpPr>
        <p:spPr/>
        <p:txBody>
          <a:bodyPr/>
          <a:lstStyle/>
          <a:p>
            <a:r>
              <a:rPr lang="en-US" dirty="0" smtClean="0"/>
              <a:t>Don’t we have roles already?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Definition Tool</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285750" y="1052527"/>
            <a:ext cx="8570913" cy="566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Definition Tool</a:t>
            </a:r>
            <a:endParaRPr lang="en-US" dirty="0"/>
          </a:p>
        </p:txBody>
      </p:sp>
      <p:pic>
        <p:nvPicPr>
          <p:cNvPr id="9220" name="Picture 4"/>
          <p:cNvPicPr>
            <a:picLocks noChangeAspect="1" noChangeArrowheads="1"/>
          </p:cNvPicPr>
          <p:nvPr/>
        </p:nvPicPr>
        <p:blipFill>
          <a:blip r:embed="rId3" cstate="print"/>
          <a:srcRect/>
          <a:stretch>
            <a:fillRect/>
          </a:stretch>
        </p:blipFill>
        <p:spPr bwMode="auto">
          <a:xfrm>
            <a:off x="285750" y="1052527"/>
            <a:ext cx="8570913"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Definition Tool</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285750" y="1052527"/>
            <a:ext cx="8570913" cy="566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One Done: Groups are Created</a:t>
            </a:r>
            <a:endParaRPr lang="en-US" dirty="0"/>
          </a:p>
        </p:txBody>
      </p:sp>
      <p:pic>
        <p:nvPicPr>
          <p:cNvPr id="19459" name="Picture 3"/>
          <p:cNvPicPr>
            <a:picLocks noChangeAspect="1" noChangeArrowheads="1"/>
          </p:cNvPicPr>
          <p:nvPr/>
        </p:nvPicPr>
        <p:blipFill>
          <a:blip r:embed="rId3" cstate="print"/>
          <a:srcRect/>
          <a:stretch>
            <a:fillRect/>
          </a:stretch>
        </p:blipFill>
        <p:spPr bwMode="auto">
          <a:xfrm>
            <a:off x="276225" y="1104260"/>
            <a:ext cx="8589963" cy="5753100"/>
          </a:xfrm>
          <a:prstGeom prst="rect">
            <a:avLst/>
          </a:prstGeom>
          <a:noFill/>
          <a:ln w="9525">
            <a:noFill/>
            <a:miter lim="800000"/>
            <a:headEnd/>
            <a:tailEnd/>
          </a:ln>
        </p:spPr>
      </p:pic>
      <p:grpSp>
        <p:nvGrpSpPr>
          <p:cNvPr id="8" name="Group 7"/>
          <p:cNvGrpSpPr/>
          <p:nvPr/>
        </p:nvGrpSpPr>
        <p:grpSpPr>
          <a:xfrm>
            <a:off x="3172835" y="4366916"/>
            <a:ext cx="4313238" cy="2081213"/>
            <a:chOff x="2305732" y="4004310"/>
            <a:chExt cx="4313238" cy="2081213"/>
          </a:xfrm>
        </p:grpSpPr>
        <p:sp>
          <p:nvSpPr>
            <p:cNvPr id="9" name="AutoShape 5"/>
            <p:cNvSpPr>
              <a:spLocks noChangeArrowheads="1"/>
            </p:cNvSpPr>
            <p:nvPr/>
          </p:nvSpPr>
          <p:spPr bwMode="auto">
            <a:xfrm>
              <a:off x="2305732" y="4242435"/>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10" name="Oval 7"/>
            <p:cNvSpPr>
              <a:spLocks noChangeArrowheads="1"/>
            </p:cNvSpPr>
            <p:nvPr/>
          </p:nvSpPr>
          <p:spPr bwMode="auto">
            <a:xfrm>
              <a:off x="5512482" y="431704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p>
            <a:p>
              <a:pPr algn="ctr"/>
              <a:r>
                <a:rPr lang="en-US" sz="1200" dirty="0" smtClean="0"/>
                <a:t>Employees</a:t>
              </a:r>
              <a:endParaRPr lang="en-US" sz="1200" b="0" dirty="0"/>
            </a:p>
          </p:txBody>
        </p:sp>
        <p:sp>
          <p:nvSpPr>
            <p:cNvPr id="11" name="Oval 8"/>
            <p:cNvSpPr>
              <a:spLocks noChangeArrowheads="1"/>
            </p:cNvSpPr>
            <p:nvPr/>
          </p:nvSpPr>
          <p:spPr bwMode="auto">
            <a:xfrm>
              <a:off x="2559732" y="4323398"/>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endParaRPr lang="en-US" sz="1400" b="0" dirty="0"/>
            </a:p>
            <a:p>
              <a:pPr algn="ctr"/>
              <a:r>
                <a:rPr lang="en-US" sz="1400" b="0" dirty="0" smtClean="0"/>
                <a:t>HR</a:t>
              </a:r>
              <a:endParaRPr lang="en-US" sz="1400" b="0" dirty="0"/>
            </a:p>
          </p:txBody>
        </p:sp>
        <p:sp>
          <p:nvSpPr>
            <p:cNvPr id="12" name="Line 9"/>
            <p:cNvSpPr>
              <a:spLocks noChangeShapeType="1"/>
            </p:cNvSpPr>
            <p:nvPr/>
          </p:nvSpPr>
          <p:spPr bwMode="auto">
            <a:xfrm flipV="1">
              <a:off x="3394757" y="4693285"/>
              <a:ext cx="342900" cy="0"/>
            </a:xfrm>
            <a:prstGeom prst="line">
              <a:avLst/>
            </a:prstGeom>
            <a:noFill/>
            <a:ln w="25400">
              <a:solidFill>
                <a:schemeClr val="tx1"/>
              </a:solidFill>
              <a:round/>
              <a:headEnd/>
              <a:tailEnd/>
            </a:ln>
          </p:spPr>
          <p:txBody>
            <a:bodyPr wrap="none" anchor="ctr"/>
            <a:lstStyle/>
            <a:p>
              <a:endParaRPr lang="en-US"/>
            </a:p>
          </p:txBody>
        </p:sp>
        <p:sp>
          <p:nvSpPr>
            <p:cNvPr id="13" name="Line 10"/>
            <p:cNvSpPr>
              <a:spLocks noChangeShapeType="1"/>
            </p:cNvSpPr>
            <p:nvPr/>
          </p:nvSpPr>
          <p:spPr bwMode="auto">
            <a:xfrm flipV="1">
              <a:off x="5160057" y="4678998"/>
              <a:ext cx="342900" cy="0"/>
            </a:xfrm>
            <a:prstGeom prst="line">
              <a:avLst/>
            </a:prstGeom>
            <a:noFill/>
            <a:ln w="25400">
              <a:solidFill>
                <a:schemeClr val="tx1"/>
              </a:solidFill>
              <a:round/>
              <a:headEnd/>
              <a:tailEnd/>
            </a:ln>
          </p:spPr>
          <p:txBody>
            <a:bodyPr wrap="none" anchor="ctr"/>
            <a:lstStyle/>
            <a:p>
              <a:endParaRPr lang="en-US"/>
            </a:p>
          </p:txBody>
        </p:sp>
        <p:sp>
          <p:nvSpPr>
            <p:cNvPr id="14" name="Text Box 11"/>
            <p:cNvSpPr txBox="1">
              <a:spLocks noChangeArrowheads="1"/>
            </p:cNvSpPr>
            <p:nvPr/>
          </p:nvSpPr>
          <p:spPr bwMode="auto">
            <a:xfrm>
              <a:off x="2367645" y="4004310"/>
              <a:ext cx="1220787" cy="274638"/>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smtClean="0"/>
                <a:t>Granted Users</a:t>
              </a:r>
              <a:endParaRPr lang="en-US" sz="1200" dirty="0"/>
            </a:p>
          </p:txBody>
        </p:sp>
        <p:sp>
          <p:nvSpPr>
            <p:cNvPr id="15" name="Text Box 12"/>
            <p:cNvSpPr txBox="1">
              <a:spLocks noChangeArrowheads="1"/>
            </p:cNvSpPr>
            <p:nvPr/>
          </p:nvSpPr>
          <p:spPr bwMode="auto">
            <a:xfrm>
              <a:off x="3693207" y="4012248"/>
              <a:ext cx="1466850"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a:t>Permission Role</a:t>
              </a:r>
            </a:p>
          </p:txBody>
        </p:sp>
        <p:sp>
          <p:nvSpPr>
            <p:cNvPr id="16" name="Text Box 13"/>
            <p:cNvSpPr txBox="1">
              <a:spLocks noChangeArrowheads="1"/>
            </p:cNvSpPr>
            <p:nvPr/>
          </p:nvSpPr>
          <p:spPr bwMode="auto">
            <a:xfrm>
              <a:off x="5336270" y="4012248"/>
              <a:ext cx="1220787"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a:t>Target </a:t>
              </a:r>
              <a:r>
                <a:rPr lang="en-US" sz="1200" dirty="0" smtClean="0"/>
                <a:t>Users</a:t>
              </a:r>
              <a:endParaRPr lang="en-US" sz="1200" dirty="0"/>
            </a:p>
          </p:txBody>
        </p:sp>
        <p:sp>
          <p:nvSpPr>
            <p:cNvPr id="17" name="AutoShape 14"/>
            <p:cNvSpPr>
              <a:spLocks noChangeArrowheads="1"/>
            </p:cNvSpPr>
            <p:nvPr/>
          </p:nvSpPr>
          <p:spPr bwMode="auto">
            <a:xfrm>
              <a:off x="2315257" y="5218748"/>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18" name="Oval 16"/>
            <p:cNvSpPr>
              <a:spLocks noChangeArrowheads="1"/>
            </p:cNvSpPr>
            <p:nvPr/>
          </p:nvSpPr>
          <p:spPr bwMode="auto">
            <a:xfrm>
              <a:off x="5520420" y="5293360"/>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endParaRPr lang="en-US" sz="1400" dirty="0" smtClean="0"/>
            </a:p>
            <a:p>
              <a:pPr algn="ctr"/>
              <a:r>
                <a:rPr lang="en-US" sz="1200" b="0" dirty="0" smtClean="0"/>
                <a:t>Employees</a:t>
              </a:r>
            </a:p>
          </p:txBody>
        </p:sp>
        <p:sp>
          <p:nvSpPr>
            <p:cNvPr id="19" name="Oval 17"/>
            <p:cNvSpPr>
              <a:spLocks noChangeArrowheads="1"/>
            </p:cNvSpPr>
            <p:nvPr/>
          </p:nvSpPr>
          <p:spPr bwMode="auto">
            <a:xfrm>
              <a:off x="2569257" y="530129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p>
            <a:p>
              <a:pPr algn="ctr"/>
              <a:r>
                <a:rPr lang="en-US" sz="1400" dirty="0" smtClean="0"/>
                <a:t>HR</a:t>
              </a:r>
              <a:endParaRPr lang="en-US" sz="1400" b="0" dirty="0"/>
            </a:p>
          </p:txBody>
        </p:sp>
        <p:sp>
          <p:nvSpPr>
            <p:cNvPr id="20" name="Line 18"/>
            <p:cNvSpPr>
              <a:spLocks noChangeShapeType="1"/>
            </p:cNvSpPr>
            <p:nvPr/>
          </p:nvSpPr>
          <p:spPr bwMode="auto">
            <a:xfrm flipV="1">
              <a:off x="3404282" y="5671185"/>
              <a:ext cx="341313" cy="0"/>
            </a:xfrm>
            <a:prstGeom prst="line">
              <a:avLst/>
            </a:prstGeom>
            <a:noFill/>
            <a:ln w="25400">
              <a:solidFill>
                <a:schemeClr val="tx1"/>
              </a:solidFill>
              <a:round/>
              <a:headEnd/>
              <a:tailEnd/>
            </a:ln>
          </p:spPr>
          <p:txBody>
            <a:bodyPr wrap="none" anchor="ctr"/>
            <a:lstStyle/>
            <a:p>
              <a:endParaRPr lang="en-US"/>
            </a:p>
          </p:txBody>
        </p:sp>
        <p:sp>
          <p:nvSpPr>
            <p:cNvPr id="21" name="Line 19"/>
            <p:cNvSpPr>
              <a:spLocks noChangeShapeType="1"/>
            </p:cNvSpPr>
            <p:nvPr/>
          </p:nvSpPr>
          <p:spPr bwMode="auto">
            <a:xfrm flipV="1">
              <a:off x="5169582" y="5656898"/>
              <a:ext cx="342900" cy="0"/>
            </a:xfrm>
            <a:prstGeom prst="line">
              <a:avLst/>
            </a:prstGeom>
            <a:noFill/>
            <a:ln w="25400">
              <a:solidFill>
                <a:schemeClr val="tx1"/>
              </a:solidFill>
              <a:round/>
              <a:headEnd/>
              <a:tailEnd/>
            </a:ln>
          </p:spPr>
          <p:txBody>
            <a:bodyPr wrap="none" anchor="ctr"/>
            <a:lstStyle/>
            <a:p>
              <a:endParaRPr lang="en-US"/>
            </a:p>
          </p:txBody>
        </p:sp>
        <p:sp>
          <p:nvSpPr>
            <p:cNvPr id="22" name="AutoShape 6"/>
            <p:cNvSpPr>
              <a:spLocks noChangeArrowheads="1"/>
            </p:cNvSpPr>
            <p:nvPr/>
          </p:nvSpPr>
          <p:spPr bwMode="auto">
            <a:xfrm>
              <a:off x="3728132" y="44567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sp>
          <p:nvSpPr>
            <p:cNvPr id="23" name="AutoShape 15"/>
            <p:cNvSpPr>
              <a:spLocks noChangeArrowheads="1"/>
            </p:cNvSpPr>
            <p:nvPr/>
          </p:nvSpPr>
          <p:spPr bwMode="auto">
            <a:xfrm>
              <a:off x="3737657" y="54346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it works</a:t>
            </a:r>
            <a:endParaRPr lang="en-US" dirty="0"/>
          </a:p>
        </p:txBody>
      </p:sp>
      <p:sp>
        <p:nvSpPr>
          <p:cNvPr id="11" name="Content Placeholder 10"/>
          <p:cNvSpPr>
            <a:spLocks noGrp="1"/>
          </p:cNvSpPr>
          <p:nvPr>
            <p:ph idx="1"/>
          </p:nvPr>
        </p:nvSpPr>
        <p:spPr>
          <a:xfrm>
            <a:off x="361949" y="1132804"/>
            <a:ext cx="8334375" cy="2049784"/>
          </a:xfrm>
        </p:spPr>
        <p:txBody>
          <a:bodyPr/>
          <a:lstStyle/>
          <a:p>
            <a:r>
              <a:rPr lang="en-US" dirty="0" smtClean="0"/>
              <a:t>Step 1: Create the groups </a:t>
            </a:r>
            <a:r>
              <a:rPr lang="en-US" dirty="0" smtClean="0">
                <a:solidFill>
                  <a:srgbClr val="FF0000"/>
                </a:solidFill>
              </a:rPr>
              <a:t>DONE</a:t>
            </a:r>
          </a:p>
          <a:p>
            <a:r>
              <a:rPr lang="en-US" dirty="0" smtClean="0"/>
              <a:t>Step 2: Create the role</a:t>
            </a:r>
          </a:p>
          <a:p>
            <a:r>
              <a:rPr lang="en-US" dirty="0" smtClean="0"/>
              <a:t>Step 3: Grant the role</a:t>
            </a:r>
            <a:endParaRPr lang="en-US" dirty="0"/>
          </a:p>
        </p:txBody>
      </p:sp>
      <p:grpSp>
        <p:nvGrpSpPr>
          <p:cNvPr id="2" name="Group 64"/>
          <p:cNvGrpSpPr/>
          <p:nvPr/>
        </p:nvGrpSpPr>
        <p:grpSpPr>
          <a:xfrm>
            <a:off x="2305732" y="4004310"/>
            <a:ext cx="4313238" cy="2081213"/>
            <a:chOff x="2305732" y="4004310"/>
            <a:chExt cx="4313238" cy="2081213"/>
          </a:xfrm>
        </p:grpSpPr>
        <p:sp>
          <p:nvSpPr>
            <p:cNvPr id="66" name="AutoShape 5"/>
            <p:cNvSpPr>
              <a:spLocks noChangeArrowheads="1"/>
            </p:cNvSpPr>
            <p:nvPr/>
          </p:nvSpPr>
          <p:spPr bwMode="auto">
            <a:xfrm>
              <a:off x="2305732" y="4242435"/>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67" name="Oval 7"/>
            <p:cNvSpPr>
              <a:spLocks noChangeArrowheads="1"/>
            </p:cNvSpPr>
            <p:nvPr/>
          </p:nvSpPr>
          <p:spPr bwMode="auto">
            <a:xfrm>
              <a:off x="5512482" y="431704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p>
            <a:p>
              <a:pPr algn="ctr"/>
              <a:r>
                <a:rPr lang="en-US" sz="1200" dirty="0" smtClean="0"/>
                <a:t>Employees</a:t>
              </a:r>
              <a:endParaRPr lang="en-US" sz="1200" b="0" dirty="0"/>
            </a:p>
          </p:txBody>
        </p:sp>
        <p:sp>
          <p:nvSpPr>
            <p:cNvPr id="68" name="Oval 8"/>
            <p:cNvSpPr>
              <a:spLocks noChangeArrowheads="1"/>
            </p:cNvSpPr>
            <p:nvPr/>
          </p:nvSpPr>
          <p:spPr bwMode="auto">
            <a:xfrm>
              <a:off x="2559732" y="4323398"/>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endParaRPr lang="en-US" sz="1400" b="0" dirty="0"/>
            </a:p>
            <a:p>
              <a:pPr algn="ctr"/>
              <a:r>
                <a:rPr lang="en-US" sz="1400" b="0" dirty="0" smtClean="0"/>
                <a:t>HR</a:t>
              </a:r>
              <a:endParaRPr lang="en-US" sz="1400" b="0" dirty="0"/>
            </a:p>
          </p:txBody>
        </p:sp>
        <p:sp>
          <p:nvSpPr>
            <p:cNvPr id="69" name="Line 9"/>
            <p:cNvSpPr>
              <a:spLocks noChangeShapeType="1"/>
            </p:cNvSpPr>
            <p:nvPr/>
          </p:nvSpPr>
          <p:spPr bwMode="auto">
            <a:xfrm flipV="1">
              <a:off x="3394757" y="4693285"/>
              <a:ext cx="342900" cy="0"/>
            </a:xfrm>
            <a:prstGeom prst="line">
              <a:avLst/>
            </a:prstGeom>
            <a:noFill/>
            <a:ln w="25400">
              <a:solidFill>
                <a:schemeClr val="tx1"/>
              </a:solidFill>
              <a:round/>
              <a:headEnd/>
              <a:tailEnd/>
            </a:ln>
          </p:spPr>
          <p:txBody>
            <a:bodyPr wrap="none" anchor="ctr"/>
            <a:lstStyle/>
            <a:p>
              <a:endParaRPr lang="en-US"/>
            </a:p>
          </p:txBody>
        </p:sp>
        <p:sp>
          <p:nvSpPr>
            <p:cNvPr id="70" name="Line 10"/>
            <p:cNvSpPr>
              <a:spLocks noChangeShapeType="1"/>
            </p:cNvSpPr>
            <p:nvPr/>
          </p:nvSpPr>
          <p:spPr bwMode="auto">
            <a:xfrm flipV="1">
              <a:off x="5160057" y="4678998"/>
              <a:ext cx="342900" cy="0"/>
            </a:xfrm>
            <a:prstGeom prst="line">
              <a:avLst/>
            </a:prstGeom>
            <a:noFill/>
            <a:ln w="25400">
              <a:solidFill>
                <a:schemeClr val="tx1"/>
              </a:solidFill>
              <a:round/>
              <a:headEnd/>
              <a:tailEnd/>
            </a:ln>
          </p:spPr>
          <p:txBody>
            <a:bodyPr wrap="none" anchor="ctr"/>
            <a:lstStyle/>
            <a:p>
              <a:endParaRPr lang="en-US"/>
            </a:p>
          </p:txBody>
        </p:sp>
        <p:sp>
          <p:nvSpPr>
            <p:cNvPr id="71" name="Text Box 11"/>
            <p:cNvSpPr txBox="1">
              <a:spLocks noChangeArrowheads="1"/>
            </p:cNvSpPr>
            <p:nvPr/>
          </p:nvSpPr>
          <p:spPr bwMode="auto">
            <a:xfrm>
              <a:off x="2367645" y="4004310"/>
              <a:ext cx="1220787" cy="274638"/>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smtClean="0"/>
                <a:t>Granted Users</a:t>
              </a:r>
              <a:endParaRPr lang="en-US" sz="1200" dirty="0"/>
            </a:p>
          </p:txBody>
        </p:sp>
        <p:sp>
          <p:nvSpPr>
            <p:cNvPr id="72" name="Text Box 12"/>
            <p:cNvSpPr txBox="1">
              <a:spLocks noChangeArrowheads="1"/>
            </p:cNvSpPr>
            <p:nvPr/>
          </p:nvSpPr>
          <p:spPr bwMode="auto">
            <a:xfrm>
              <a:off x="3693207" y="4012248"/>
              <a:ext cx="1466850"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a:t>Permission Role</a:t>
              </a:r>
            </a:p>
          </p:txBody>
        </p:sp>
        <p:sp>
          <p:nvSpPr>
            <p:cNvPr id="73" name="Text Box 13"/>
            <p:cNvSpPr txBox="1">
              <a:spLocks noChangeArrowheads="1"/>
            </p:cNvSpPr>
            <p:nvPr/>
          </p:nvSpPr>
          <p:spPr bwMode="auto">
            <a:xfrm>
              <a:off x="5336270" y="4012248"/>
              <a:ext cx="1220787"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a:t>Target </a:t>
              </a:r>
              <a:r>
                <a:rPr lang="en-US" sz="1200" dirty="0" smtClean="0"/>
                <a:t>Users</a:t>
              </a:r>
              <a:endParaRPr lang="en-US" sz="1200" dirty="0"/>
            </a:p>
          </p:txBody>
        </p:sp>
        <p:sp>
          <p:nvSpPr>
            <p:cNvPr id="74" name="AutoShape 14"/>
            <p:cNvSpPr>
              <a:spLocks noChangeArrowheads="1"/>
            </p:cNvSpPr>
            <p:nvPr/>
          </p:nvSpPr>
          <p:spPr bwMode="auto">
            <a:xfrm>
              <a:off x="2315257" y="5218748"/>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75" name="Oval 16"/>
            <p:cNvSpPr>
              <a:spLocks noChangeArrowheads="1"/>
            </p:cNvSpPr>
            <p:nvPr/>
          </p:nvSpPr>
          <p:spPr bwMode="auto">
            <a:xfrm>
              <a:off x="5520420" y="5293360"/>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endParaRPr lang="en-US" sz="1400" dirty="0" smtClean="0"/>
            </a:p>
            <a:p>
              <a:pPr algn="ctr"/>
              <a:r>
                <a:rPr lang="en-US" sz="1200" b="0" dirty="0" smtClean="0"/>
                <a:t>Employees</a:t>
              </a:r>
            </a:p>
          </p:txBody>
        </p:sp>
        <p:sp>
          <p:nvSpPr>
            <p:cNvPr id="76" name="Oval 17"/>
            <p:cNvSpPr>
              <a:spLocks noChangeArrowheads="1"/>
            </p:cNvSpPr>
            <p:nvPr/>
          </p:nvSpPr>
          <p:spPr bwMode="auto">
            <a:xfrm>
              <a:off x="2569257" y="530129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p>
            <a:p>
              <a:pPr algn="ctr"/>
              <a:r>
                <a:rPr lang="en-US" sz="1400" dirty="0" smtClean="0"/>
                <a:t>HR</a:t>
              </a:r>
              <a:endParaRPr lang="en-US" sz="1400" b="0" dirty="0"/>
            </a:p>
          </p:txBody>
        </p:sp>
        <p:sp>
          <p:nvSpPr>
            <p:cNvPr id="77" name="Line 18"/>
            <p:cNvSpPr>
              <a:spLocks noChangeShapeType="1"/>
            </p:cNvSpPr>
            <p:nvPr/>
          </p:nvSpPr>
          <p:spPr bwMode="auto">
            <a:xfrm flipV="1">
              <a:off x="3404282" y="5671185"/>
              <a:ext cx="341313" cy="0"/>
            </a:xfrm>
            <a:prstGeom prst="line">
              <a:avLst/>
            </a:prstGeom>
            <a:noFill/>
            <a:ln w="25400">
              <a:solidFill>
                <a:schemeClr val="tx1"/>
              </a:solidFill>
              <a:round/>
              <a:headEnd/>
              <a:tailEnd/>
            </a:ln>
          </p:spPr>
          <p:txBody>
            <a:bodyPr wrap="none" anchor="ctr"/>
            <a:lstStyle/>
            <a:p>
              <a:endParaRPr lang="en-US"/>
            </a:p>
          </p:txBody>
        </p:sp>
        <p:sp>
          <p:nvSpPr>
            <p:cNvPr id="78" name="Line 19"/>
            <p:cNvSpPr>
              <a:spLocks noChangeShapeType="1"/>
            </p:cNvSpPr>
            <p:nvPr/>
          </p:nvSpPr>
          <p:spPr bwMode="auto">
            <a:xfrm flipV="1">
              <a:off x="5169582" y="5656898"/>
              <a:ext cx="342900" cy="0"/>
            </a:xfrm>
            <a:prstGeom prst="line">
              <a:avLst/>
            </a:prstGeom>
            <a:noFill/>
            <a:ln w="25400">
              <a:solidFill>
                <a:schemeClr val="tx1"/>
              </a:solidFill>
              <a:round/>
              <a:headEnd/>
              <a:tailEnd/>
            </a:ln>
          </p:spPr>
          <p:txBody>
            <a:bodyPr wrap="none" anchor="ctr"/>
            <a:lstStyle/>
            <a:p>
              <a:endParaRPr lang="en-US"/>
            </a:p>
          </p:txBody>
        </p:sp>
        <p:sp>
          <p:nvSpPr>
            <p:cNvPr id="79" name="AutoShape 6"/>
            <p:cNvSpPr>
              <a:spLocks noChangeArrowheads="1"/>
            </p:cNvSpPr>
            <p:nvPr/>
          </p:nvSpPr>
          <p:spPr bwMode="auto">
            <a:xfrm>
              <a:off x="3728132" y="44567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sp>
          <p:nvSpPr>
            <p:cNvPr id="80" name="AutoShape 15"/>
            <p:cNvSpPr>
              <a:spLocks noChangeArrowheads="1"/>
            </p:cNvSpPr>
            <p:nvPr/>
          </p:nvSpPr>
          <p:spPr bwMode="auto">
            <a:xfrm>
              <a:off x="3737657" y="54346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it Works</a:t>
            </a:r>
            <a:endParaRPr lang="en-US" dirty="0"/>
          </a:p>
        </p:txBody>
      </p:sp>
      <p:pic>
        <p:nvPicPr>
          <p:cNvPr id="2052" name="Picture 4"/>
          <p:cNvPicPr>
            <a:picLocks noGrp="1" noChangeAspect="1" noChangeArrowheads="1"/>
          </p:cNvPicPr>
          <p:nvPr>
            <p:ph idx="1"/>
          </p:nvPr>
        </p:nvPicPr>
        <p:blipFill>
          <a:blip r:embed="rId3" cstate="print"/>
          <a:srcRect/>
          <a:stretch>
            <a:fillRect/>
          </a:stretch>
        </p:blipFill>
        <p:spPr bwMode="auto">
          <a:xfrm>
            <a:off x="5908844" y="2077303"/>
            <a:ext cx="2704762" cy="942857"/>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0" y="1985963"/>
            <a:ext cx="4267200" cy="4486275"/>
          </a:xfrm>
          <a:prstGeom prst="rect">
            <a:avLst/>
          </a:prstGeom>
          <a:noFill/>
          <a:ln w="9525">
            <a:noFill/>
            <a:miter lim="800000"/>
            <a:headEnd/>
            <a:tailEnd/>
          </a:ln>
        </p:spPr>
      </p:pic>
      <p:sp>
        <p:nvSpPr>
          <p:cNvPr id="10" name="Striped Right Arrow 9"/>
          <p:cNvSpPr/>
          <p:nvPr/>
        </p:nvSpPr>
        <p:spPr>
          <a:xfrm>
            <a:off x="3676650" y="2190750"/>
            <a:ext cx="1885950" cy="866775"/>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TextBox 10"/>
          <p:cNvSpPr txBox="1"/>
          <p:nvPr/>
        </p:nvSpPr>
        <p:spPr>
          <a:xfrm>
            <a:off x="485775" y="1409700"/>
            <a:ext cx="2552700" cy="646331"/>
          </a:xfrm>
          <a:prstGeom prst="rect">
            <a:avLst/>
          </a:prstGeom>
          <a:noFill/>
        </p:spPr>
        <p:txBody>
          <a:bodyPr wrap="square" rtlCol="0">
            <a:spAutoFit/>
          </a:bodyPr>
          <a:lstStyle/>
          <a:p>
            <a:r>
              <a:rPr lang="en-US" dirty="0" smtClean="0"/>
              <a:t>Managing Security </a:t>
            </a:r>
          </a:p>
          <a:p>
            <a:r>
              <a:rPr lang="en-US" dirty="0" smtClean="0"/>
              <a:t>The Current Way</a:t>
            </a:r>
            <a:endParaRPr lang="en-US" dirty="0"/>
          </a:p>
        </p:txBody>
      </p:sp>
      <p:sp>
        <p:nvSpPr>
          <p:cNvPr id="13" name="TextBox 12"/>
          <p:cNvSpPr txBox="1"/>
          <p:nvPr/>
        </p:nvSpPr>
        <p:spPr>
          <a:xfrm>
            <a:off x="6324600" y="1400175"/>
            <a:ext cx="1943100" cy="646331"/>
          </a:xfrm>
          <a:prstGeom prst="rect">
            <a:avLst/>
          </a:prstGeom>
          <a:noFill/>
        </p:spPr>
        <p:txBody>
          <a:bodyPr wrap="square" rtlCol="0">
            <a:spAutoFit/>
          </a:bodyPr>
          <a:lstStyle/>
          <a:p>
            <a:r>
              <a:rPr lang="en-US" dirty="0" smtClean="0"/>
              <a:t>Managing Security The New Way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 Permission Roles</a:t>
            </a: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0" y="1985963"/>
            <a:ext cx="4267200" cy="4486275"/>
          </a:xfrm>
          <a:prstGeom prst="rect">
            <a:avLst/>
          </a:prstGeom>
          <a:noFill/>
          <a:ln w="9525">
            <a:noFill/>
            <a:miter lim="800000"/>
            <a:headEnd/>
            <a:tailEnd/>
          </a:ln>
        </p:spPr>
      </p:pic>
      <p:sp>
        <p:nvSpPr>
          <p:cNvPr id="10" name="Striped Right Arrow 9"/>
          <p:cNvSpPr/>
          <p:nvPr/>
        </p:nvSpPr>
        <p:spPr>
          <a:xfrm>
            <a:off x="3676650" y="2190750"/>
            <a:ext cx="1885950" cy="866775"/>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4" cstate="print"/>
          <a:srcRect/>
          <a:stretch>
            <a:fillRect/>
          </a:stretch>
        </p:blipFill>
        <p:spPr bwMode="auto">
          <a:xfrm>
            <a:off x="6315075" y="2047875"/>
            <a:ext cx="2247900" cy="1104900"/>
          </a:xfrm>
          <a:prstGeom prst="rect">
            <a:avLst/>
          </a:prstGeom>
          <a:noFill/>
          <a:ln w="9525">
            <a:noFill/>
            <a:miter lim="800000"/>
            <a:headEnd/>
            <a:tailEnd/>
          </a:ln>
        </p:spPr>
      </p:pic>
      <p:sp>
        <p:nvSpPr>
          <p:cNvPr id="8" name="TextBox 7"/>
          <p:cNvSpPr txBox="1"/>
          <p:nvPr/>
        </p:nvSpPr>
        <p:spPr>
          <a:xfrm>
            <a:off x="485775" y="1409700"/>
            <a:ext cx="2552700" cy="646331"/>
          </a:xfrm>
          <a:prstGeom prst="rect">
            <a:avLst/>
          </a:prstGeom>
          <a:noFill/>
        </p:spPr>
        <p:txBody>
          <a:bodyPr wrap="square" rtlCol="0">
            <a:spAutoFit/>
          </a:bodyPr>
          <a:lstStyle/>
          <a:p>
            <a:r>
              <a:rPr lang="en-US" dirty="0" smtClean="0"/>
              <a:t>Managing Security </a:t>
            </a:r>
          </a:p>
          <a:p>
            <a:r>
              <a:rPr lang="en-US" dirty="0" smtClean="0"/>
              <a:t>The Current Way</a:t>
            </a:r>
            <a:endParaRPr lang="en-US" dirty="0"/>
          </a:p>
        </p:txBody>
      </p:sp>
      <p:sp>
        <p:nvSpPr>
          <p:cNvPr id="9" name="TextBox 8"/>
          <p:cNvSpPr txBox="1"/>
          <p:nvPr/>
        </p:nvSpPr>
        <p:spPr>
          <a:xfrm>
            <a:off x="6324600" y="1400175"/>
            <a:ext cx="1943100" cy="646331"/>
          </a:xfrm>
          <a:prstGeom prst="rect">
            <a:avLst/>
          </a:prstGeom>
          <a:noFill/>
        </p:spPr>
        <p:txBody>
          <a:bodyPr wrap="square" rtlCol="0">
            <a:spAutoFit/>
          </a:bodyPr>
          <a:lstStyle/>
          <a:p>
            <a:r>
              <a:rPr lang="en-US" dirty="0" smtClean="0"/>
              <a:t>Managing Security The New Way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04800" y="978997"/>
            <a:ext cx="8293871" cy="5879004"/>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Managing Roles</a:t>
            </a:r>
            <a:endParaRPr lang="en-US" dirty="0"/>
          </a:p>
        </p:txBody>
      </p:sp>
      <p:sp>
        <p:nvSpPr>
          <p:cNvPr id="5" name="Rounded Rectangular Callout 4"/>
          <p:cNvSpPr/>
          <p:nvPr/>
        </p:nvSpPr>
        <p:spPr>
          <a:xfrm>
            <a:off x="1670198" y="2986421"/>
            <a:ext cx="1714500" cy="895350"/>
          </a:xfrm>
          <a:prstGeom prst="wedgeRoundRectCallout">
            <a:avLst>
              <a:gd name="adj1" fmla="val -81944"/>
              <a:gd name="adj2" fmla="val -7445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Create New Role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65222" y="1099825"/>
            <a:ext cx="8580437" cy="566737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Create New Role</a:t>
            </a:r>
            <a:endParaRPr lang="en-US" dirty="0"/>
          </a:p>
        </p:txBody>
      </p:sp>
      <p:sp>
        <p:nvSpPr>
          <p:cNvPr id="7" name="Rounded Rectangular Callout 6"/>
          <p:cNvSpPr/>
          <p:nvPr/>
        </p:nvSpPr>
        <p:spPr>
          <a:xfrm>
            <a:off x="1952625" y="4010025"/>
            <a:ext cx="1533525" cy="781050"/>
          </a:xfrm>
          <a:prstGeom prst="wedgeRoundRectCallout">
            <a:avLst>
              <a:gd name="adj1" fmla="val -78597"/>
              <a:gd name="adj2" fmla="val -338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Set Permissions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Permissions for the Role</a:t>
            </a: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272571" y="1024287"/>
            <a:ext cx="8618537"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9" y="1132803"/>
            <a:ext cx="8334375" cy="5239422"/>
          </a:xfrm>
        </p:spPr>
        <p:txBody>
          <a:bodyPr>
            <a:normAutofit/>
          </a:bodyPr>
          <a:lstStyle/>
          <a:p>
            <a:r>
              <a:rPr lang="en-US" dirty="0" smtClean="0"/>
              <a:t>More roles</a:t>
            </a:r>
          </a:p>
          <a:p>
            <a:r>
              <a:rPr lang="en-US" dirty="0" smtClean="0"/>
              <a:t>Automates </a:t>
            </a:r>
            <a:r>
              <a:rPr lang="en-US" dirty="0" smtClean="0"/>
              <a:t>role assignment to users</a:t>
            </a:r>
            <a:r>
              <a:rPr lang="en-US" dirty="0" smtClean="0"/>
              <a:t> </a:t>
            </a:r>
            <a:endParaRPr lang="en-US" dirty="0" smtClean="0"/>
          </a:p>
          <a:p>
            <a:r>
              <a:rPr lang="en-US" dirty="0" smtClean="0"/>
              <a:t>Easier </a:t>
            </a:r>
            <a:r>
              <a:rPr lang="en-US" dirty="0" smtClean="0"/>
              <a:t>to understand all the permissions assigned to a </a:t>
            </a:r>
            <a:r>
              <a:rPr lang="en-US" dirty="0" smtClean="0"/>
              <a:t>role</a:t>
            </a:r>
          </a:p>
          <a:p>
            <a:r>
              <a:rPr lang="en-US" dirty="0" smtClean="0"/>
              <a:t>More options for identifying how users are assigned to roles</a:t>
            </a:r>
            <a:endParaRPr lang="en-US" dirty="0" smtClean="0"/>
          </a:p>
        </p:txBody>
      </p:sp>
      <p:sp>
        <p:nvSpPr>
          <p:cNvPr id="3" name="Title 2"/>
          <p:cNvSpPr>
            <a:spLocks noGrp="1"/>
          </p:cNvSpPr>
          <p:nvPr>
            <p:ph type="title"/>
          </p:nvPr>
        </p:nvSpPr>
        <p:spPr/>
        <p:txBody>
          <a:bodyPr/>
          <a:lstStyle/>
          <a:p>
            <a:r>
              <a:rPr lang="en-US" dirty="0" smtClean="0"/>
              <a:t>Benefits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Permissions for the Role</a:t>
            </a: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276225" y="1024287"/>
            <a:ext cx="858996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Permissions for the Role</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62000" y="1016978"/>
            <a:ext cx="7618413" cy="5695950"/>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Setting Permissions for the Role</a:t>
            </a:r>
            <a:endParaRPr lang="en-US" dirty="0"/>
          </a:p>
        </p:txBody>
      </p:sp>
      <p:pic>
        <p:nvPicPr>
          <p:cNvPr id="4102" name="Picture 6"/>
          <p:cNvPicPr>
            <a:picLocks noChangeAspect="1" noChangeArrowheads="1"/>
          </p:cNvPicPr>
          <p:nvPr/>
        </p:nvPicPr>
        <p:blipFill>
          <a:blip r:embed="rId3" cstate="print"/>
          <a:srcRect/>
          <a:stretch>
            <a:fillRect/>
          </a:stretch>
        </p:blipFill>
        <p:spPr bwMode="auto">
          <a:xfrm>
            <a:off x="776288" y="1032374"/>
            <a:ext cx="7589837" cy="5686425"/>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cstate="print"/>
          <a:srcRect/>
          <a:stretch>
            <a:fillRect/>
          </a:stretch>
        </p:blipFill>
        <p:spPr bwMode="auto">
          <a:xfrm>
            <a:off x="252413" y="1103109"/>
            <a:ext cx="8637587" cy="562927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Summary of Permission Selections</a:t>
            </a:r>
            <a:endParaRPr lang="en-US" dirty="0"/>
          </a:p>
        </p:txBody>
      </p:sp>
      <p:sp>
        <p:nvSpPr>
          <p:cNvPr id="6" name="Rounded Rectangular Callout 5"/>
          <p:cNvSpPr/>
          <p:nvPr/>
        </p:nvSpPr>
        <p:spPr>
          <a:xfrm>
            <a:off x="4997149" y="3721361"/>
            <a:ext cx="2477539" cy="947457"/>
          </a:xfrm>
          <a:prstGeom prst="wedgeRoundRectCallout">
            <a:avLst>
              <a:gd name="adj1" fmla="val -113789"/>
              <a:gd name="adj2" fmla="val 9900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The permissions </a:t>
            </a:r>
          </a:p>
          <a:p>
            <a:pPr algn="ctr"/>
            <a:r>
              <a:rPr lang="en-US" dirty="0" smtClean="0"/>
              <a:t>you selected are summarized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it works</a:t>
            </a:r>
            <a:endParaRPr lang="en-US" dirty="0"/>
          </a:p>
        </p:txBody>
      </p:sp>
      <p:sp>
        <p:nvSpPr>
          <p:cNvPr id="11" name="Content Placeholder 10"/>
          <p:cNvSpPr>
            <a:spLocks noGrp="1"/>
          </p:cNvSpPr>
          <p:nvPr>
            <p:ph idx="1"/>
          </p:nvPr>
        </p:nvSpPr>
        <p:spPr>
          <a:xfrm>
            <a:off x="361949" y="1132804"/>
            <a:ext cx="8334375" cy="2049784"/>
          </a:xfrm>
        </p:spPr>
        <p:txBody>
          <a:bodyPr/>
          <a:lstStyle/>
          <a:p>
            <a:r>
              <a:rPr lang="en-US" dirty="0" smtClean="0"/>
              <a:t>Step 1: Create the groups </a:t>
            </a:r>
            <a:r>
              <a:rPr lang="en-US" dirty="0" smtClean="0">
                <a:solidFill>
                  <a:srgbClr val="FF0000"/>
                </a:solidFill>
              </a:rPr>
              <a:t>DONE</a:t>
            </a:r>
          </a:p>
          <a:p>
            <a:r>
              <a:rPr lang="en-US" dirty="0" smtClean="0"/>
              <a:t>Step 2: Create the role </a:t>
            </a:r>
            <a:r>
              <a:rPr lang="en-US" dirty="0" smtClean="0">
                <a:solidFill>
                  <a:srgbClr val="FF0000"/>
                </a:solidFill>
              </a:rPr>
              <a:t>DONE</a:t>
            </a:r>
          </a:p>
          <a:p>
            <a:r>
              <a:rPr lang="en-US" dirty="0" smtClean="0"/>
              <a:t>Step 3: Grant the role</a:t>
            </a:r>
            <a:endParaRPr lang="en-US" dirty="0"/>
          </a:p>
        </p:txBody>
      </p:sp>
      <p:grpSp>
        <p:nvGrpSpPr>
          <p:cNvPr id="2" name="Group 64"/>
          <p:cNvGrpSpPr/>
          <p:nvPr/>
        </p:nvGrpSpPr>
        <p:grpSpPr>
          <a:xfrm>
            <a:off x="2305732" y="4004310"/>
            <a:ext cx="4313238" cy="2081213"/>
            <a:chOff x="2305732" y="4004310"/>
            <a:chExt cx="4313238" cy="2081213"/>
          </a:xfrm>
        </p:grpSpPr>
        <p:sp>
          <p:nvSpPr>
            <p:cNvPr id="66" name="AutoShape 5"/>
            <p:cNvSpPr>
              <a:spLocks noChangeArrowheads="1"/>
            </p:cNvSpPr>
            <p:nvPr/>
          </p:nvSpPr>
          <p:spPr bwMode="auto">
            <a:xfrm>
              <a:off x="2305732" y="4242435"/>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67" name="Oval 7"/>
            <p:cNvSpPr>
              <a:spLocks noChangeArrowheads="1"/>
            </p:cNvSpPr>
            <p:nvPr/>
          </p:nvSpPr>
          <p:spPr bwMode="auto">
            <a:xfrm>
              <a:off x="5512482" y="431704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p>
            <a:p>
              <a:pPr algn="ctr"/>
              <a:r>
                <a:rPr lang="en-US" sz="1200" dirty="0" smtClean="0"/>
                <a:t>Employees</a:t>
              </a:r>
              <a:endParaRPr lang="en-US" sz="1200" b="0" dirty="0"/>
            </a:p>
          </p:txBody>
        </p:sp>
        <p:sp>
          <p:nvSpPr>
            <p:cNvPr id="68" name="Oval 8"/>
            <p:cNvSpPr>
              <a:spLocks noChangeArrowheads="1"/>
            </p:cNvSpPr>
            <p:nvPr/>
          </p:nvSpPr>
          <p:spPr bwMode="auto">
            <a:xfrm>
              <a:off x="2559732" y="4323398"/>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endParaRPr lang="en-US" sz="1400" b="0" dirty="0"/>
            </a:p>
            <a:p>
              <a:pPr algn="ctr"/>
              <a:r>
                <a:rPr lang="en-US" sz="1400" b="0" dirty="0" smtClean="0"/>
                <a:t>HR</a:t>
              </a:r>
              <a:endParaRPr lang="en-US" sz="1400" b="0" dirty="0"/>
            </a:p>
          </p:txBody>
        </p:sp>
        <p:sp>
          <p:nvSpPr>
            <p:cNvPr id="69" name="Line 9"/>
            <p:cNvSpPr>
              <a:spLocks noChangeShapeType="1"/>
            </p:cNvSpPr>
            <p:nvPr/>
          </p:nvSpPr>
          <p:spPr bwMode="auto">
            <a:xfrm flipV="1">
              <a:off x="3394757" y="4693285"/>
              <a:ext cx="342900" cy="0"/>
            </a:xfrm>
            <a:prstGeom prst="line">
              <a:avLst/>
            </a:prstGeom>
            <a:noFill/>
            <a:ln w="25400">
              <a:solidFill>
                <a:schemeClr val="tx1"/>
              </a:solidFill>
              <a:round/>
              <a:headEnd/>
              <a:tailEnd/>
            </a:ln>
          </p:spPr>
          <p:txBody>
            <a:bodyPr wrap="none" anchor="ctr"/>
            <a:lstStyle/>
            <a:p>
              <a:endParaRPr lang="en-US"/>
            </a:p>
          </p:txBody>
        </p:sp>
        <p:sp>
          <p:nvSpPr>
            <p:cNvPr id="70" name="Line 10"/>
            <p:cNvSpPr>
              <a:spLocks noChangeShapeType="1"/>
            </p:cNvSpPr>
            <p:nvPr/>
          </p:nvSpPr>
          <p:spPr bwMode="auto">
            <a:xfrm flipV="1">
              <a:off x="5160057" y="4678998"/>
              <a:ext cx="342900" cy="0"/>
            </a:xfrm>
            <a:prstGeom prst="line">
              <a:avLst/>
            </a:prstGeom>
            <a:noFill/>
            <a:ln w="25400">
              <a:solidFill>
                <a:schemeClr val="tx1"/>
              </a:solidFill>
              <a:round/>
              <a:headEnd/>
              <a:tailEnd/>
            </a:ln>
          </p:spPr>
          <p:txBody>
            <a:bodyPr wrap="none" anchor="ctr"/>
            <a:lstStyle/>
            <a:p>
              <a:endParaRPr lang="en-US"/>
            </a:p>
          </p:txBody>
        </p:sp>
        <p:sp>
          <p:nvSpPr>
            <p:cNvPr id="71" name="Text Box 11"/>
            <p:cNvSpPr txBox="1">
              <a:spLocks noChangeArrowheads="1"/>
            </p:cNvSpPr>
            <p:nvPr/>
          </p:nvSpPr>
          <p:spPr bwMode="auto">
            <a:xfrm>
              <a:off x="2367645" y="4004310"/>
              <a:ext cx="1220787" cy="274638"/>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smtClean="0"/>
                <a:t>Granted Users</a:t>
              </a:r>
              <a:endParaRPr lang="en-US" sz="1200" dirty="0"/>
            </a:p>
          </p:txBody>
        </p:sp>
        <p:sp>
          <p:nvSpPr>
            <p:cNvPr id="72" name="Text Box 12"/>
            <p:cNvSpPr txBox="1">
              <a:spLocks noChangeArrowheads="1"/>
            </p:cNvSpPr>
            <p:nvPr/>
          </p:nvSpPr>
          <p:spPr bwMode="auto">
            <a:xfrm>
              <a:off x="3693207" y="4012248"/>
              <a:ext cx="1466850"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a:t>Permission Role</a:t>
              </a:r>
            </a:p>
          </p:txBody>
        </p:sp>
        <p:sp>
          <p:nvSpPr>
            <p:cNvPr id="73" name="Text Box 13"/>
            <p:cNvSpPr txBox="1">
              <a:spLocks noChangeArrowheads="1"/>
            </p:cNvSpPr>
            <p:nvPr/>
          </p:nvSpPr>
          <p:spPr bwMode="auto">
            <a:xfrm>
              <a:off x="5336270" y="4012248"/>
              <a:ext cx="1220787"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a:t>Target </a:t>
              </a:r>
              <a:r>
                <a:rPr lang="en-US" sz="1200" dirty="0" smtClean="0"/>
                <a:t>Users</a:t>
              </a:r>
              <a:endParaRPr lang="en-US" sz="1200" dirty="0"/>
            </a:p>
          </p:txBody>
        </p:sp>
        <p:sp>
          <p:nvSpPr>
            <p:cNvPr id="74" name="AutoShape 14"/>
            <p:cNvSpPr>
              <a:spLocks noChangeArrowheads="1"/>
            </p:cNvSpPr>
            <p:nvPr/>
          </p:nvSpPr>
          <p:spPr bwMode="auto">
            <a:xfrm>
              <a:off x="2315257" y="5218748"/>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75" name="Oval 16"/>
            <p:cNvSpPr>
              <a:spLocks noChangeArrowheads="1"/>
            </p:cNvSpPr>
            <p:nvPr/>
          </p:nvSpPr>
          <p:spPr bwMode="auto">
            <a:xfrm>
              <a:off x="5520420" y="5293360"/>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endParaRPr lang="en-US" sz="1400" dirty="0" smtClean="0"/>
            </a:p>
            <a:p>
              <a:pPr algn="ctr"/>
              <a:r>
                <a:rPr lang="en-US" sz="1200" b="0" dirty="0" smtClean="0"/>
                <a:t>Employees</a:t>
              </a:r>
            </a:p>
          </p:txBody>
        </p:sp>
        <p:sp>
          <p:nvSpPr>
            <p:cNvPr id="76" name="Oval 17"/>
            <p:cNvSpPr>
              <a:spLocks noChangeArrowheads="1"/>
            </p:cNvSpPr>
            <p:nvPr/>
          </p:nvSpPr>
          <p:spPr bwMode="auto">
            <a:xfrm>
              <a:off x="2569257" y="530129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p>
            <a:p>
              <a:pPr algn="ctr"/>
              <a:r>
                <a:rPr lang="en-US" sz="1400" dirty="0" smtClean="0"/>
                <a:t>HR</a:t>
              </a:r>
              <a:endParaRPr lang="en-US" sz="1400" b="0" dirty="0"/>
            </a:p>
          </p:txBody>
        </p:sp>
        <p:sp>
          <p:nvSpPr>
            <p:cNvPr id="77" name="Line 18"/>
            <p:cNvSpPr>
              <a:spLocks noChangeShapeType="1"/>
            </p:cNvSpPr>
            <p:nvPr/>
          </p:nvSpPr>
          <p:spPr bwMode="auto">
            <a:xfrm flipV="1">
              <a:off x="3404282" y="5671185"/>
              <a:ext cx="341313" cy="0"/>
            </a:xfrm>
            <a:prstGeom prst="line">
              <a:avLst/>
            </a:prstGeom>
            <a:noFill/>
            <a:ln w="25400">
              <a:solidFill>
                <a:schemeClr val="tx1"/>
              </a:solidFill>
              <a:round/>
              <a:headEnd/>
              <a:tailEnd/>
            </a:ln>
          </p:spPr>
          <p:txBody>
            <a:bodyPr wrap="none" anchor="ctr"/>
            <a:lstStyle/>
            <a:p>
              <a:endParaRPr lang="en-US"/>
            </a:p>
          </p:txBody>
        </p:sp>
        <p:sp>
          <p:nvSpPr>
            <p:cNvPr id="78" name="Line 19"/>
            <p:cNvSpPr>
              <a:spLocks noChangeShapeType="1"/>
            </p:cNvSpPr>
            <p:nvPr/>
          </p:nvSpPr>
          <p:spPr bwMode="auto">
            <a:xfrm flipV="1">
              <a:off x="5169582" y="5656898"/>
              <a:ext cx="342900" cy="0"/>
            </a:xfrm>
            <a:prstGeom prst="line">
              <a:avLst/>
            </a:prstGeom>
            <a:noFill/>
            <a:ln w="25400">
              <a:solidFill>
                <a:schemeClr val="tx1"/>
              </a:solidFill>
              <a:round/>
              <a:headEnd/>
              <a:tailEnd/>
            </a:ln>
          </p:spPr>
          <p:txBody>
            <a:bodyPr wrap="none" anchor="ctr"/>
            <a:lstStyle/>
            <a:p>
              <a:endParaRPr lang="en-US"/>
            </a:p>
          </p:txBody>
        </p:sp>
        <p:sp>
          <p:nvSpPr>
            <p:cNvPr id="79" name="AutoShape 6"/>
            <p:cNvSpPr>
              <a:spLocks noChangeArrowheads="1"/>
            </p:cNvSpPr>
            <p:nvPr/>
          </p:nvSpPr>
          <p:spPr bwMode="auto">
            <a:xfrm>
              <a:off x="3728132" y="44567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sp>
          <p:nvSpPr>
            <p:cNvPr id="80" name="AutoShape 15"/>
            <p:cNvSpPr>
              <a:spLocks noChangeArrowheads="1"/>
            </p:cNvSpPr>
            <p:nvPr/>
          </p:nvSpPr>
          <p:spPr bwMode="auto">
            <a:xfrm>
              <a:off x="3737657" y="54346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Granting Role to Users</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230406" y="1041836"/>
            <a:ext cx="8618537" cy="5657850"/>
          </a:xfrm>
          <a:prstGeom prst="rect">
            <a:avLst/>
          </a:prstGeom>
          <a:noFill/>
          <a:ln w="9525">
            <a:noFill/>
            <a:miter lim="800000"/>
            <a:headEnd/>
            <a:tailEnd/>
          </a:ln>
        </p:spPr>
      </p:pic>
      <p:sp>
        <p:nvSpPr>
          <p:cNvPr id="7" name="Rounded Rectangular Callout 6"/>
          <p:cNvSpPr/>
          <p:nvPr/>
        </p:nvSpPr>
        <p:spPr>
          <a:xfrm>
            <a:off x="1603484" y="5013761"/>
            <a:ext cx="1533525" cy="781050"/>
          </a:xfrm>
          <a:prstGeom prst="wedgeRoundRectCallout">
            <a:avLst>
              <a:gd name="adj1" fmla="val -78597"/>
              <a:gd name="adj2" fmla="val -338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Grant the Role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276225" y="1087343"/>
            <a:ext cx="8589963" cy="562927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Granting Role to Users</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276225" y="1087343"/>
            <a:ext cx="8589963" cy="562927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Granting Role to Users</a:t>
            </a:r>
            <a:endParaRPr lang="en-US" dirty="0"/>
          </a:p>
        </p:txBody>
      </p:sp>
      <p:sp>
        <p:nvSpPr>
          <p:cNvPr id="10" name="AutoShape 14"/>
          <p:cNvSpPr>
            <a:spLocks noChangeArrowheads="1"/>
          </p:cNvSpPr>
          <p:nvPr/>
        </p:nvSpPr>
        <p:spPr bwMode="auto">
          <a:xfrm>
            <a:off x="4254418" y="993561"/>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11" name="Oval 16"/>
          <p:cNvSpPr>
            <a:spLocks noChangeArrowheads="1"/>
          </p:cNvSpPr>
          <p:nvPr/>
        </p:nvSpPr>
        <p:spPr bwMode="auto">
          <a:xfrm>
            <a:off x="7459581" y="1068173"/>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Target</a:t>
            </a:r>
          </a:p>
          <a:p>
            <a:pPr algn="ctr"/>
            <a:r>
              <a:rPr lang="en-US" sz="1400" b="0" dirty="0" smtClean="0"/>
              <a:t>Users</a:t>
            </a:r>
            <a:endParaRPr lang="en-US" sz="1400" b="0" dirty="0"/>
          </a:p>
        </p:txBody>
      </p:sp>
      <p:sp>
        <p:nvSpPr>
          <p:cNvPr id="13" name="Oval 17"/>
          <p:cNvSpPr>
            <a:spLocks noChangeArrowheads="1"/>
          </p:cNvSpPr>
          <p:nvPr/>
        </p:nvSpPr>
        <p:spPr bwMode="auto">
          <a:xfrm>
            <a:off x="4508418" y="1076111"/>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Granted</a:t>
            </a:r>
          </a:p>
          <a:p>
            <a:pPr algn="ctr"/>
            <a:r>
              <a:rPr lang="en-US" sz="1400" dirty="0" smtClean="0"/>
              <a:t>Users</a:t>
            </a:r>
            <a:endParaRPr lang="en-US" sz="1400" b="0" dirty="0"/>
          </a:p>
        </p:txBody>
      </p:sp>
      <p:sp>
        <p:nvSpPr>
          <p:cNvPr id="14" name="Line 18"/>
          <p:cNvSpPr>
            <a:spLocks noChangeShapeType="1"/>
          </p:cNvSpPr>
          <p:nvPr/>
        </p:nvSpPr>
        <p:spPr bwMode="auto">
          <a:xfrm flipV="1">
            <a:off x="5343443" y="1445998"/>
            <a:ext cx="341313" cy="0"/>
          </a:xfrm>
          <a:prstGeom prst="line">
            <a:avLst/>
          </a:prstGeom>
          <a:noFill/>
          <a:ln w="25400">
            <a:solidFill>
              <a:schemeClr val="tx1"/>
            </a:solidFill>
            <a:round/>
            <a:headEnd/>
            <a:tailEnd/>
          </a:ln>
        </p:spPr>
        <p:txBody>
          <a:bodyPr wrap="none" anchor="ctr"/>
          <a:lstStyle/>
          <a:p>
            <a:endParaRPr lang="en-US"/>
          </a:p>
        </p:txBody>
      </p:sp>
      <p:sp>
        <p:nvSpPr>
          <p:cNvPr id="15" name="Line 19"/>
          <p:cNvSpPr>
            <a:spLocks noChangeShapeType="1"/>
          </p:cNvSpPr>
          <p:nvPr/>
        </p:nvSpPr>
        <p:spPr bwMode="auto">
          <a:xfrm flipV="1">
            <a:off x="7108743" y="1431711"/>
            <a:ext cx="342900" cy="0"/>
          </a:xfrm>
          <a:prstGeom prst="line">
            <a:avLst/>
          </a:prstGeom>
          <a:noFill/>
          <a:ln w="25400">
            <a:solidFill>
              <a:schemeClr val="tx1"/>
            </a:solidFill>
            <a:round/>
            <a:headEnd/>
            <a:tailEnd/>
          </a:ln>
        </p:spPr>
        <p:txBody>
          <a:bodyPr wrap="none" anchor="ctr"/>
          <a:lstStyle/>
          <a:p>
            <a:endParaRPr lang="en-US"/>
          </a:p>
        </p:txBody>
      </p:sp>
      <p:sp>
        <p:nvSpPr>
          <p:cNvPr id="20" name="Down Arrow 19"/>
          <p:cNvSpPr/>
          <p:nvPr/>
        </p:nvSpPr>
        <p:spPr>
          <a:xfrm rot="920612">
            <a:off x="4456094" y="1788853"/>
            <a:ext cx="408790" cy="1122931"/>
          </a:xfrm>
          <a:prstGeom prst="down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Down Arrow 20"/>
          <p:cNvSpPr/>
          <p:nvPr/>
        </p:nvSpPr>
        <p:spPr>
          <a:xfrm rot="972582">
            <a:off x="7168780" y="1761971"/>
            <a:ext cx="408790" cy="2918534"/>
          </a:xfrm>
          <a:prstGeom prst="downArrow">
            <a:avLst>
              <a:gd name="adj1" fmla="val 58841"/>
              <a:gd name="adj2" fmla="val 50000"/>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AutoShape 15"/>
          <p:cNvSpPr>
            <a:spLocks noChangeArrowheads="1"/>
          </p:cNvSpPr>
          <p:nvPr/>
        </p:nvSpPr>
        <p:spPr bwMode="auto">
          <a:xfrm>
            <a:off x="5676818" y="1209461"/>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Manager Role</a:t>
            </a:r>
            <a:endParaRPr lang="en-US" sz="1400" b="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276225" y="1087343"/>
            <a:ext cx="8589963" cy="562927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Granting Role to Users</a:t>
            </a:r>
            <a:endParaRPr lang="en-US" dirty="0"/>
          </a:p>
        </p:txBody>
      </p:sp>
      <p:sp>
        <p:nvSpPr>
          <p:cNvPr id="16" name="Rounded Rectangular Callout 15"/>
          <p:cNvSpPr/>
          <p:nvPr/>
        </p:nvSpPr>
        <p:spPr>
          <a:xfrm>
            <a:off x="6796940" y="1727572"/>
            <a:ext cx="1621846" cy="794912"/>
          </a:xfrm>
          <a:prstGeom prst="wedgeRoundRectCallout">
            <a:avLst>
              <a:gd name="adj1" fmla="val -52944"/>
              <a:gd name="adj2" fmla="val 11862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Select Groups  to Grant Role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 Groups</a:t>
            </a: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280988" y="1052527"/>
            <a:ext cx="8580437"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Increase administrative efficiency</a:t>
            </a:r>
          </a:p>
          <a:p>
            <a:r>
              <a:rPr lang="en-US" dirty="0" smtClean="0"/>
              <a:t>Satisfy complex security control models</a:t>
            </a:r>
          </a:p>
          <a:p>
            <a:r>
              <a:rPr lang="en-US" dirty="0" smtClean="0"/>
              <a:t>Handle security requirements of large enterprises and conglomerates</a:t>
            </a:r>
          </a:p>
        </p:txBody>
      </p:sp>
      <p:sp>
        <p:nvSpPr>
          <p:cNvPr id="3" name="Title 2"/>
          <p:cNvSpPr>
            <a:spLocks noGrp="1"/>
          </p:cNvSpPr>
          <p:nvPr>
            <p:ph type="title"/>
          </p:nvPr>
        </p:nvSpPr>
        <p:spPr/>
        <p:txBody>
          <a:bodyPr/>
          <a:lstStyle/>
          <a:p>
            <a:r>
              <a:rPr lang="en-US" dirty="0" smtClean="0"/>
              <a:t>Role Based Security Goals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Grant Role</a:t>
            </a:r>
            <a:endParaRPr lang="en-US" dirty="0"/>
          </a:p>
        </p:txBody>
      </p:sp>
      <p:pic>
        <p:nvPicPr>
          <p:cNvPr id="30722" name="Picture 2"/>
          <p:cNvPicPr>
            <a:picLocks noChangeAspect="1" noChangeArrowheads="1"/>
          </p:cNvPicPr>
          <p:nvPr/>
        </p:nvPicPr>
        <p:blipFill>
          <a:blip r:embed="rId3" cstate="print"/>
          <a:srcRect/>
          <a:stretch>
            <a:fillRect/>
          </a:stretch>
        </p:blipFill>
        <p:spPr bwMode="auto">
          <a:xfrm>
            <a:off x="276225" y="1055811"/>
            <a:ext cx="8589963" cy="5629275"/>
          </a:xfrm>
          <a:prstGeom prst="rect">
            <a:avLst/>
          </a:prstGeom>
          <a:noFill/>
          <a:ln w="9525">
            <a:noFill/>
            <a:miter lim="800000"/>
            <a:headEnd/>
            <a:tailEnd/>
          </a:ln>
        </p:spPr>
      </p:pic>
      <p:sp>
        <p:nvSpPr>
          <p:cNvPr id="5" name="Rounded Rectangular Callout 4"/>
          <p:cNvSpPr/>
          <p:nvPr/>
        </p:nvSpPr>
        <p:spPr>
          <a:xfrm>
            <a:off x="5071415" y="1709122"/>
            <a:ext cx="1802350" cy="781050"/>
          </a:xfrm>
          <a:prstGeom prst="wedgeRoundRectCallout">
            <a:avLst>
              <a:gd name="adj1" fmla="val -52944"/>
              <a:gd name="adj2" fmla="val 11862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Granted Group </a:t>
            </a:r>
          </a:p>
          <a:p>
            <a:pPr algn="ctr"/>
            <a:r>
              <a:rPr lang="en-US" dirty="0" smtClean="0"/>
              <a:t>is shown</a:t>
            </a:r>
            <a:endParaRPr lang="en-US" dirty="0"/>
          </a:p>
        </p:txBody>
      </p:sp>
      <p:sp>
        <p:nvSpPr>
          <p:cNvPr id="6" name="Rounded Rectangular Callout 5"/>
          <p:cNvSpPr/>
          <p:nvPr/>
        </p:nvSpPr>
        <p:spPr>
          <a:xfrm>
            <a:off x="6800367" y="3406544"/>
            <a:ext cx="1644696" cy="781050"/>
          </a:xfrm>
          <a:prstGeom prst="wedgeRoundRectCallout">
            <a:avLst>
              <a:gd name="adj1" fmla="val -55820"/>
              <a:gd name="adj2" fmla="val 1226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Now Select Target 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 Groups</a:t>
            </a:r>
            <a:endParaRPr lang="en-US" dirty="0"/>
          </a:p>
        </p:txBody>
      </p:sp>
      <p:pic>
        <p:nvPicPr>
          <p:cNvPr id="31746" name="Picture 2"/>
          <p:cNvPicPr>
            <a:picLocks noChangeAspect="1" noChangeArrowheads="1"/>
          </p:cNvPicPr>
          <p:nvPr/>
        </p:nvPicPr>
        <p:blipFill>
          <a:blip r:embed="rId3" cstate="print"/>
          <a:srcRect/>
          <a:stretch>
            <a:fillRect/>
          </a:stretch>
        </p:blipFill>
        <p:spPr bwMode="auto">
          <a:xfrm>
            <a:off x="280988" y="1052527"/>
            <a:ext cx="8580437"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 Groups</a:t>
            </a:r>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276225" y="1055811"/>
            <a:ext cx="8589963" cy="5629275"/>
          </a:xfrm>
          <a:prstGeom prst="rect">
            <a:avLst/>
          </a:prstGeom>
          <a:noFill/>
          <a:ln w="9525">
            <a:noFill/>
            <a:miter lim="800000"/>
            <a:headEnd/>
            <a:tailEnd/>
          </a:ln>
        </p:spPr>
      </p:pic>
      <p:sp>
        <p:nvSpPr>
          <p:cNvPr id="4" name="Rounded Rectangular Callout 3"/>
          <p:cNvSpPr/>
          <p:nvPr/>
        </p:nvSpPr>
        <p:spPr>
          <a:xfrm>
            <a:off x="4677277" y="3459094"/>
            <a:ext cx="1802350" cy="781050"/>
          </a:xfrm>
          <a:prstGeom prst="wedgeRoundRectCallout">
            <a:avLst>
              <a:gd name="adj1" fmla="val -52944"/>
              <a:gd name="adj2" fmla="val 11862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Target Group </a:t>
            </a:r>
          </a:p>
          <a:p>
            <a:pPr algn="ctr"/>
            <a:r>
              <a:rPr lang="en-US" dirty="0" smtClean="0"/>
              <a:t>is shown</a:t>
            </a:r>
            <a:endParaRPr lang="en-US" dirty="0"/>
          </a:p>
        </p:txBody>
      </p:sp>
      <p:sp>
        <p:nvSpPr>
          <p:cNvPr id="5" name="Rounded Rectangular Callout 4"/>
          <p:cNvSpPr/>
          <p:nvPr/>
        </p:nvSpPr>
        <p:spPr>
          <a:xfrm>
            <a:off x="7147209" y="4730846"/>
            <a:ext cx="1802350" cy="781050"/>
          </a:xfrm>
          <a:prstGeom prst="wedgeRoundRectCallout">
            <a:avLst>
              <a:gd name="adj1" fmla="val -52944"/>
              <a:gd name="adj2" fmla="val 11862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Select “Done”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Granting Role to Users</a:t>
            </a:r>
            <a:endParaRPr lang="en-US" dirty="0"/>
          </a:p>
        </p:txBody>
      </p:sp>
      <p:pic>
        <p:nvPicPr>
          <p:cNvPr id="33795" name="Picture 3"/>
          <p:cNvPicPr>
            <a:picLocks noChangeAspect="1" noChangeArrowheads="1"/>
          </p:cNvPicPr>
          <p:nvPr/>
        </p:nvPicPr>
        <p:blipFill>
          <a:blip r:embed="rId3" cstate="print"/>
          <a:srcRect/>
          <a:stretch>
            <a:fillRect/>
          </a:stretch>
        </p:blipFill>
        <p:spPr bwMode="auto">
          <a:xfrm>
            <a:off x="280988" y="1066814"/>
            <a:ext cx="8580437"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Granting Role to Users</a:t>
            </a:r>
            <a:endParaRPr lang="en-US" dirty="0"/>
          </a:p>
        </p:txBody>
      </p:sp>
      <p:pic>
        <p:nvPicPr>
          <p:cNvPr id="33794" name="Picture 2"/>
          <p:cNvPicPr>
            <a:picLocks noChangeAspect="1" noChangeArrowheads="1"/>
          </p:cNvPicPr>
          <p:nvPr/>
        </p:nvPicPr>
        <p:blipFill>
          <a:blip r:embed="rId3" cstate="print"/>
          <a:srcRect/>
          <a:stretch>
            <a:fillRect/>
          </a:stretch>
        </p:blipFill>
        <p:spPr bwMode="auto">
          <a:xfrm>
            <a:off x="280988" y="1066814"/>
            <a:ext cx="8580437"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Granting Role to Users</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280988" y="1066814"/>
            <a:ext cx="8580437" cy="5638800"/>
          </a:xfrm>
          <a:prstGeom prst="rect">
            <a:avLst/>
          </a:prstGeom>
          <a:noFill/>
          <a:ln w="9525">
            <a:noFill/>
            <a:miter lim="800000"/>
            <a:headEnd/>
            <a:tailEnd/>
          </a:ln>
        </p:spPr>
      </p:pic>
      <p:grpSp>
        <p:nvGrpSpPr>
          <p:cNvPr id="4" name="Group 3"/>
          <p:cNvGrpSpPr/>
          <p:nvPr/>
        </p:nvGrpSpPr>
        <p:grpSpPr>
          <a:xfrm>
            <a:off x="1872050" y="3735999"/>
            <a:ext cx="4303713" cy="1624277"/>
            <a:chOff x="2033289" y="3688703"/>
            <a:chExt cx="4303713" cy="1624277"/>
          </a:xfrm>
        </p:grpSpPr>
        <p:grpSp>
          <p:nvGrpSpPr>
            <p:cNvPr id="5" name="Group 3"/>
            <p:cNvGrpSpPr/>
            <p:nvPr/>
          </p:nvGrpSpPr>
          <p:grpSpPr>
            <a:xfrm>
              <a:off x="2033289" y="3688703"/>
              <a:ext cx="4303713" cy="866775"/>
              <a:chOff x="2012023" y="2816797"/>
              <a:chExt cx="4303713" cy="866775"/>
            </a:xfrm>
          </p:grpSpPr>
          <p:sp>
            <p:nvSpPr>
              <p:cNvPr id="8" name="AutoShape 5"/>
              <p:cNvSpPr>
                <a:spLocks noChangeArrowheads="1"/>
              </p:cNvSpPr>
              <p:nvPr/>
            </p:nvSpPr>
            <p:spPr bwMode="auto">
              <a:xfrm>
                <a:off x="2012023" y="2816797"/>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9" name="Oval 7"/>
              <p:cNvSpPr>
                <a:spLocks noChangeArrowheads="1"/>
              </p:cNvSpPr>
              <p:nvPr/>
            </p:nvSpPr>
            <p:spPr bwMode="auto">
              <a:xfrm>
                <a:off x="5218773" y="2891410"/>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dirty="0" smtClean="0"/>
                  <a:t>Target</a:t>
                </a:r>
              </a:p>
              <a:p>
                <a:pPr algn="ctr"/>
                <a:r>
                  <a:rPr lang="en-US" sz="1400" b="0" dirty="0" smtClean="0"/>
                  <a:t>Users</a:t>
                </a:r>
                <a:endParaRPr lang="en-US" sz="1400" b="0" dirty="0"/>
              </a:p>
            </p:txBody>
          </p:sp>
          <p:sp>
            <p:nvSpPr>
              <p:cNvPr id="10" name="Oval 8"/>
              <p:cNvSpPr>
                <a:spLocks noChangeArrowheads="1"/>
              </p:cNvSpPr>
              <p:nvPr/>
            </p:nvSpPr>
            <p:spPr bwMode="auto">
              <a:xfrm>
                <a:off x="2266023" y="2897760"/>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Granted</a:t>
                </a:r>
              </a:p>
              <a:p>
                <a:pPr algn="ctr"/>
                <a:r>
                  <a:rPr lang="en-US" sz="1400" dirty="0" smtClean="0"/>
                  <a:t>Users</a:t>
                </a:r>
                <a:endParaRPr lang="en-US" sz="1400" b="0" dirty="0"/>
              </a:p>
            </p:txBody>
          </p:sp>
          <p:sp>
            <p:nvSpPr>
              <p:cNvPr id="11" name="Line 9"/>
              <p:cNvSpPr>
                <a:spLocks noChangeShapeType="1"/>
              </p:cNvSpPr>
              <p:nvPr/>
            </p:nvSpPr>
            <p:spPr bwMode="auto">
              <a:xfrm flipV="1">
                <a:off x="3101048" y="3267647"/>
                <a:ext cx="342900" cy="0"/>
              </a:xfrm>
              <a:prstGeom prst="line">
                <a:avLst/>
              </a:prstGeom>
              <a:noFill/>
              <a:ln w="25400">
                <a:solidFill>
                  <a:schemeClr val="tx1"/>
                </a:solidFill>
                <a:round/>
                <a:headEnd/>
                <a:tailEnd/>
              </a:ln>
            </p:spPr>
            <p:txBody>
              <a:bodyPr wrap="none" anchor="ctr"/>
              <a:lstStyle/>
              <a:p>
                <a:endParaRPr lang="en-US"/>
              </a:p>
            </p:txBody>
          </p:sp>
          <p:sp>
            <p:nvSpPr>
              <p:cNvPr id="12" name="Line 10"/>
              <p:cNvSpPr>
                <a:spLocks noChangeShapeType="1"/>
              </p:cNvSpPr>
              <p:nvPr/>
            </p:nvSpPr>
            <p:spPr bwMode="auto">
              <a:xfrm flipV="1">
                <a:off x="4866348" y="3253360"/>
                <a:ext cx="342900" cy="0"/>
              </a:xfrm>
              <a:prstGeom prst="line">
                <a:avLst/>
              </a:prstGeom>
              <a:noFill/>
              <a:ln w="25400">
                <a:solidFill>
                  <a:schemeClr val="tx1"/>
                </a:solidFill>
                <a:round/>
                <a:headEnd/>
                <a:tailEnd/>
              </a:ln>
            </p:spPr>
            <p:txBody>
              <a:bodyPr wrap="none" anchor="ctr"/>
              <a:lstStyle/>
              <a:p>
                <a:endParaRPr lang="en-US"/>
              </a:p>
            </p:txBody>
          </p:sp>
          <p:sp>
            <p:nvSpPr>
              <p:cNvPr id="13" name="AutoShape 6"/>
              <p:cNvSpPr>
                <a:spLocks noChangeArrowheads="1"/>
              </p:cNvSpPr>
              <p:nvPr/>
            </p:nvSpPr>
            <p:spPr bwMode="auto">
              <a:xfrm>
                <a:off x="3434423" y="3031110"/>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Role</a:t>
                </a:r>
                <a:endParaRPr lang="en-US" sz="1400" b="0" dirty="0"/>
              </a:p>
            </p:txBody>
          </p:sp>
        </p:grpSp>
        <p:sp>
          <p:nvSpPr>
            <p:cNvPr id="6" name="Down Arrow 5"/>
            <p:cNvSpPr/>
            <p:nvPr/>
          </p:nvSpPr>
          <p:spPr>
            <a:xfrm>
              <a:off x="2484014" y="4486941"/>
              <a:ext cx="408790" cy="826039"/>
            </a:xfrm>
            <a:prstGeom prst="down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Down Arrow 6"/>
            <p:cNvSpPr/>
            <p:nvPr/>
          </p:nvSpPr>
          <p:spPr>
            <a:xfrm>
              <a:off x="5464792" y="4476307"/>
              <a:ext cx="408790" cy="835576"/>
            </a:xfrm>
            <a:prstGeom prst="down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Granting Role to Users</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280988" y="1066814"/>
            <a:ext cx="8580437" cy="5638800"/>
          </a:xfrm>
          <a:prstGeom prst="rect">
            <a:avLst/>
          </a:prstGeom>
          <a:noFill/>
          <a:ln w="9525">
            <a:noFill/>
            <a:miter lim="800000"/>
            <a:headEnd/>
            <a:tailEnd/>
          </a:ln>
        </p:spPr>
      </p:pic>
      <p:sp>
        <p:nvSpPr>
          <p:cNvPr id="31" name="Cloud 30"/>
          <p:cNvSpPr/>
          <p:nvPr/>
        </p:nvSpPr>
        <p:spPr>
          <a:xfrm>
            <a:off x="2254469" y="1103587"/>
            <a:ext cx="6274676" cy="4177862"/>
          </a:xfrm>
          <a:prstGeom prst="cloud">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64"/>
          <p:cNvGrpSpPr/>
          <p:nvPr/>
        </p:nvGrpSpPr>
        <p:grpSpPr>
          <a:xfrm>
            <a:off x="3298960" y="1939027"/>
            <a:ext cx="4313238" cy="2081213"/>
            <a:chOff x="2305732" y="4004310"/>
            <a:chExt cx="4313238" cy="2081213"/>
          </a:xfrm>
        </p:grpSpPr>
        <p:sp>
          <p:nvSpPr>
            <p:cNvPr id="15" name="AutoShape 5"/>
            <p:cNvSpPr>
              <a:spLocks noChangeArrowheads="1"/>
            </p:cNvSpPr>
            <p:nvPr/>
          </p:nvSpPr>
          <p:spPr bwMode="auto">
            <a:xfrm>
              <a:off x="2305732" y="4242435"/>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16" name="Oval 7"/>
            <p:cNvSpPr>
              <a:spLocks noChangeArrowheads="1"/>
            </p:cNvSpPr>
            <p:nvPr/>
          </p:nvSpPr>
          <p:spPr bwMode="auto">
            <a:xfrm>
              <a:off x="5512482" y="431704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p>
            <a:p>
              <a:pPr algn="ctr"/>
              <a:r>
                <a:rPr lang="en-US" sz="1200" dirty="0" smtClean="0"/>
                <a:t>Employees</a:t>
              </a:r>
              <a:endParaRPr lang="en-US" sz="1200" b="0" dirty="0"/>
            </a:p>
          </p:txBody>
        </p:sp>
        <p:sp>
          <p:nvSpPr>
            <p:cNvPr id="17" name="Oval 8"/>
            <p:cNvSpPr>
              <a:spLocks noChangeArrowheads="1"/>
            </p:cNvSpPr>
            <p:nvPr/>
          </p:nvSpPr>
          <p:spPr bwMode="auto">
            <a:xfrm>
              <a:off x="2559732" y="4323398"/>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endParaRPr lang="en-US" sz="1400" b="0" dirty="0"/>
            </a:p>
            <a:p>
              <a:pPr algn="ctr"/>
              <a:r>
                <a:rPr lang="en-US" sz="1400" b="0" dirty="0" smtClean="0"/>
                <a:t>HR</a:t>
              </a:r>
              <a:endParaRPr lang="en-US" sz="1400" b="0" dirty="0"/>
            </a:p>
          </p:txBody>
        </p:sp>
        <p:sp>
          <p:nvSpPr>
            <p:cNvPr id="18" name="Line 9"/>
            <p:cNvSpPr>
              <a:spLocks noChangeShapeType="1"/>
            </p:cNvSpPr>
            <p:nvPr/>
          </p:nvSpPr>
          <p:spPr bwMode="auto">
            <a:xfrm flipV="1">
              <a:off x="3394757" y="4693285"/>
              <a:ext cx="342900" cy="0"/>
            </a:xfrm>
            <a:prstGeom prst="line">
              <a:avLst/>
            </a:prstGeom>
            <a:noFill/>
            <a:ln w="25400">
              <a:solidFill>
                <a:schemeClr val="tx1"/>
              </a:solidFill>
              <a:round/>
              <a:headEnd/>
              <a:tailEnd/>
            </a:ln>
          </p:spPr>
          <p:txBody>
            <a:bodyPr wrap="none" anchor="ctr"/>
            <a:lstStyle/>
            <a:p>
              <a:endParaRPr lang="en-US"/>
            </a:p>
          </p:txBody>
        </p:sp>
        <p:sp>
          <p:nvSpPr>
            <p:cNvPr id="19" name="Line 10"/>
            <p:cNvSpPr>
              <a:spLocks noChangeShapeType="1"/>
            </p:cNvSpPr>
            <p:nvPr/>
          </p:nvSpPr>
          <p:spPr bwMode="auto">
            <a:xfrm flipV="1">
              <a:off x="5160057" y="4678998"/>
              <a:ext cx="342900" cy="0"/>
            </a:xfrm>
            <a:prstGeom prst="line">
              <a:avLst/>
            </a:prstGeom>
            <a:noFill/>
            <a:ln w="25400">
              <a:solidFill>
                <a:schemeClr val="tx1"/>
              </a:solidFill>
              <a:round/>
              <a:headEnd/>
              <a:tailEnd/>
            </a:ln>
          </p:spPr>
          <p:txBody>
            <a:bodyPr wrap="none" anchor="ctr"/>
            <a:lstStyle/>
            <a:p>
              <a:endParaRPr lang="en-US"/>
            </a:p>
          </p:txBody>
        </p:sp>
        <p:sp>
          <p:nvSpPr>
            <p:cNvPr id="20" name="Text Box 11"/>
            <p:cNvSpPr txBox="1">
              <a:spLocks noChangeArrowheads="1"/>
            </p:cNvSpPr>
            <p:nvPr/>
          </p:nvSpPr>
          <p:spPr bwMode="auto">
            <a:xfrm>
              <a:off x="2367645" y="4004310"/>
              <a:ext cx="1220787" cy="274638"/>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smtClean="0"/>
                <a:t>Granted Users</a:t>
              </a:r>
              <a:endParaRPr lang="en-US" sz="1200" dirty="0"/>
            </a:p>
          </p:txBody>
        </p:sp>
        <p:sp>
          <p:nvSpPr>
            <p:cNvPr id="21" name="Text Box 12"/>
            <p:cNvSpPr txBox="1">
              <a:spLocks noChangeArrowheads="1"/>
            </p:cNvSpPr>
            <p:nvPr/>
          </p:nvSpPr>
          <p:spPr bwMode="auto">
            <a:xfrm>
              <a:off x="3693207" y="4012248"/>
              <a:ext cx="1466850"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a:t>Permission Role</a:t>
              </a:r>
            </a:p>
          </p:txBody>
        </p:sp>
        <p:sp>
          <p:nvSpPr>
            <p:cNvPr id="22" name="Text Box 13"/>
            <p:cNvSpPr txBox="1">
              <a:spLocks noChangeArrowheads="1"/>
            </p:cNvSpPr>
            <p:nvPr/>
          </p:nvSpPr>
          <p:spPr bwMode="auto">
            <a:xfrm>
              <a:off x="5336270" y="4012248"/>
              <a:ext cx="1220787"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a:t>Target </a:t>
              </a:r>
              <a:r>
                <a:rPr lang="en-US" sz="1200" dirty="0" smtClean="0"/>
                <a:t>Users</a:t>
              </a:r>
              <a:endParaRPr lang="en-US" sz="1200" dirty="0"/>
            </a:p>
          </p:txBody>
        </p:sp>
        <p:sp>
          <p:nvSpPr>
            <p:cNvPr id="23" name="AutoShape 14"/>
            <p:cNvSpPr>
              <a:spLocks noChangeArrowheads="1"/>
            </p:cNvSpPr>
            <p:nvPr/>
          </p:nvSpPr>
          <p:spPr bwMode="auto">
            <a:xfrm>
              <a:off x="2315257" y="5218748"/>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24" name="Oval 16"/>
            <p:cNvSpPr>
              <a:spLocks noChangeArrowheads="1"/>
            </p:cNvSpPr>
            <p:nvPr/>
          </p:nvSpPr>
          <p:spPr bwMode="auto">
            <a:xfrm>
              <a:off x="5520420" y="5293360"/>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endParaRPr lang="en-US" sz="1400" dirty="0" smtClean="0"/>
            </a:p>
            <a:p>
              <a:pPr algn="ctr"/>
              <a:r>
                <a:rPr lang="en-US" sz="1200" b="0" dirty="0" smtClean="0"/>
                <a:t>Employees</a:t>
              </a:r>
            </a:p>
          </p:txBody>
        </p:sp>
        <p:sp>
          <p:nvSpPr>
            <p:cNvPr id="25" name="Oval 17"/>
            <p:cNvSpPr>
              <a:spLocks noChangeArrowheads="1"/>
            </p:cNvSpPr>
            <p:nvPr/>
          </p:nvSpPr>
          <p:spPr bwMode="auto">
            <a:xfrm>
              <a:off x="2569257" y="530129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p>
            <a:p>
              <a:pPr algn="ctr"/>
              <a:r>
                <a:rPr lang="en-US" sz="1400" dirty="0" smtClean="0"/>
                <a:t>HR</a:t>
              </a:r>
              <a:endParaRPr lang="en-US" sz="1400" b="0" dirty="0"/>
            </a:p>
          </p:txBody>
        </p:sp>
        <p:sp>
          <p:nvSpPr>
            <p:cNvPr id="26" name="Line 18"/>
            <p:cNvSpPr>
              <a:spLocks noChangeShapeType="1"/>
            </p:cNvSpPr>
            <p:nvPr/>
          </p:nvSpPr>
          <p:spPr bwMode="auto">
            <a:xfrm flipV="1">
              <a:off x="3404282" y="5671185"/>
              <a:ext cx="341313" cy="0"/>
            </a:xfrm>
            <a:prstGeom prst="line">
              <a:avLst/>
            </a:prstGeom>
            <a:noFill/>
            <a:ln w="25400">
              <a:solidFill>
                <a:schemeClr val="tx1"/>
              </a:solidFill>
              <a:round/>
              <a:headEnd/>
              <a:tailEnd/>
            </a:ln>
          </p:spPr>
          <p:txBody>
            <a:bodyPr wrap="none" anchor="ctr"/>
            <a:lstStyle/>
            <a:p>
              <a:endParaRPr lang="en-US"/>
            </a:p>
          </p:txBody>
        </p:sp>
        <p:sp>
          <p:nvSpPr>
            <p:cNvPr id="27" name="Line 19"/>
            <p:cNvSpPr>
              <a:spLocks noChangeShapeType="1"/>
            </p:cNvSpPr>
            <p:nvPr/>
          </p:nvSpPr>
          <p:spPr bwMode="auto">
            <a:xfrm flipV="1">
              <a:off x="5169582" y="5656898"/>
              <a:ext cx="342900" cy="0"/>
            </a:xfrm>
            <a:prstGeom prst="line">
              <a:avLst/>
            </a:prstGeom>
            <a:noFill/>
            <a:ln w="25400">
              <a:solidFill>
                <a:schemeClr val="tx1"/>
              </a:solidFill>
              <a:round/>
              <a:headEnd/>
              <a:tailEnd/>
            </a:ln>
          </p:spPr>
          <p:txBody>
            <a:bodyPr wrap="none" anchor="ctr"/>
            <a:lstStyle/>
            <a:p>
              <a:endParaRPr lang="en-US"/>
            </a:p>
          </p:txBody>
        </p:sp>
        <p:sp>
          <p:nvSpPr>
            <p:cNvPr id="28" name="AutoShape 6"/>
            <p:cNvSpPr>
              <a:spLocks noChangeArrowheads="1"/>
            </p:cNvSpPr>
            <p:nvPr/>
          </p:nvSpPr>
          <p:spPr bwMode="auto">
            <a:xfrm>
              <a:off x="3728132" y="44567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sp>
          <p:nvSpPr>
            <p:cNvPr id="29" name="AutoShape 15"/>
            <p:cNvSpPr>
              <a:spLocks noChangeArrowheads="1"/>
            </p:cNvSpPr>
            <p:nvPr/>
          </p:nvSpPr>
          <p:spPr bwMode="auto">
            <a:xfrm>
              <a:off x="3737657" y="54346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What fields can be used to define groups?</a:t>
            </a:r>
          </a:p>
          <a:p>
            <a:pPr lvl="1"/>
            <a:r>
              <a:rPr lang="en-US" dirty="0" smtClean="0"/>
              <a:t>All Standard Elements in the Data Model</a:t>
            </a:r>
          </a:p>
          <a:p>
            <a:pPr lvl="1"/>
            <a:r>
              <a:rPr lang="en-US" dirty="0" smtClean="0"/>
              <a:t>Standard elements are user attributes like username, Department, Division, Location, and the standard CUSTOM01-15 filters</a:t>
            </a:r>
          </a:p>
          <a:p>
            <a:pPr lvl="1"/>
            <a:r>
              <a:rPr lang="en-US" dirty="0" smtClean="0"/>
              <a:t>In addition to standard elements, groups can be defined through relationships like the Manager, Matrix Manager, HR Manager, Custom Manager and Second Manager.</a:t>
            </a:r>
          </a:p>
          <a:p>
            <a:pPr lvl="2"/>
            <a:r>
              <a:rPr lang="en-US" dirty="0" smtClean="0"/>
              <a:t>Example</a:t>
            </a:r>
          </a:p>
          <a:p>
            <a:pPr lvl="3"/>
            <a:r>
              <a:rPr lang="en-US" dirty="0" smtClean="0"/>
              <a:t>Grant Group = “All Managers in USA”</a:t>
            </a:r>
          </a:p>
          <a:p>
            <a:pPr lvl="3"/>
            <a:r>
              <a:rPr lang="en-US" dirty="0" smtClean="0"/>
              <a:t>Target Group = “Direct Reports, All Levels”</a:t>
            </a:r>
          </a:p>
          <a:p>
            <a:pPr lvl="1"/>
            <a:r>
              <a:rPr lang="en-US" dirty="0" smtClean="0"/>
              <a:t>Can a group contain named users?</a:t>
            </a:r>
          </a:p>
          <a:p>
            <a:pPr lvl="2"/>
            <a:r>
              <a:rPr lang="en-US" dirty="0" smtClean="0"/>
              <a:t>Yes.  Username is one of the fields allowed in a group.</a:t>
            </a:r>
          </a:p>
        </p:txBody>
      </p:sp>
      <p:sp>
        <p:nvSpPr>
          <p:cNvPr id="3" name="Title 2"/>
          <p:cNvSpPr>
            <a:spLocks noGrp="1"/>
          </p:cNvSpPr>
          <p:nvPr>
            <p:ph type="title"/>
          </p:nvPr>
        </p:nvSpPr>
        <p:spPr/>
        <p:txBody>
          <a:bodyPr/>
          <a:lstStyle/>
          <a:p>
            <a:r>
              <a:rPr lang="en-US" dirty="0" smtClean="0"/>
              <a:t>FAQ</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9" y="1132803"/>
            <a:ext cx="8334375" cy="4867947"/>
          </a:xfrm>
        </p:spPr>
        <p:txBody>
          <a:bodyPr>
            <a:normAutofit fontScale="92500" lnSpcReduction="20000"/>
          </a:bodyPr>
          <a:lstStyle/>
          <a:p>
            <a:pPr lvl="1"/>
            <a:r>
              <a:rPr lang="en-US" dirty="0" smtClean="0"/>
              <a:t>No automated migration, this is a new configuration. The current permissions system does not translate to the new system</a:t>
            </a:r>
          </a:p>
          <a:p>
            <a:pPr lvl="1"/>
            <a:r>
              <a:rPr lang="en-US" dirty="0" smtClean="0"/>
              <a:t>Requires significant configuration and testing effort</a:t>
            </a:r>
          </a:p>
          <a:p>
            <a:pPr lvl="1"/>
            <a:r>
              <a:rPr lang="en-US" dirty="0" smtClean="0"/>
              <a:t>Example Configuration Process for Existing Customers</a:t>
            </a:r>
          </a:p>
          <a:p>
            <a:pPr lvl="2"/>
            <a:r>
              <a:rPr lang="en-US" dirty="0" smtClean="0"/>
              <a:t>Export current configuration through Security Permission Reports </a:t>
            </a:r>
          </a:p>
          <a:p>
            <a:pPr lvl="3"/>
            <a:r>
              <a:rPr lang="en-US" dirty="0" smtClean="0"/>
              <a:t>Admin Tools </a:t>
            </a:r>
            <a:r>
              <a:rPr lang="en-US" dirty="0" smtClean="0">
                <a:sym typeface="Wingdings" pitchFamily="2" charset="2"/>
              </a:rPr>
              <a:t> Manage Security  Security Permission Reports</a:t>
            </a:r>
            <a:endParaRPr lang="en-US" dirty="0" smtClean="0"/>
          </a:p>
          <a:p>
            <a:pPr lvl="2"/>
            <a:r>
              <a:rPr lang="en-US" dirty="0" smtClean="0"/>
              <a:t>Export Employee Files permissions in Succession Data Model</a:t>
            </a:r>
          </a:p>
          <a:p>
            <a:pPr lvl="2"/>
            <a:r>
              <a:rPr lang="en-US" dirty="0" smtClean="0"/>
              <a:t>Plan out your roles and groups in the new system</a:t>
            </a:r>
          </a:p>
          <a:p>
            <a:pPr lvl="2"/>
            <a:r>
              <a:rPr lang="en-US" dirty="0" smtClean="0"/>
              <a:t>Enable Role Based Security in a test system</a:t>
            </a:r>
          </a:p>
          <a:p>
            <a:pPr lvl="2"/>
            <a:r>
              <a:rPr lang="en-US" dirty="0" smtClean="0"/>
              <a:t>Create the roles and groups.</a:t>
            </a:r>
          </a:p>
          <a:p>
            <a:pPr lvl="2"/>
            <a:r>
              <a:rPr lang="en-US" dirty="0" smtClean="0"/>
              <a:t>Review role and group configurations (view or print the definitions)</a:t>
            </a:r>
          </a:p>
          <a:p>
            <a:pPr lvl="2"/>
            <a:r>
              <a:rPr lang="en-US" dirty="0" smtClean="0"/>
              <a:t>Test each role and group access</a:t>
            </a:r>
          </a:p>
          <a:p>
            <a:pPr lvl="3"/>
            <a:r>
              <a:rPr lang="en-US" dirty="0" smtClean="0"/>
              <a:t>Log in as a user in each group.</a:t>
            </a:r>
          </a:p>
          <a:p>
            <a:pPr lvl="3"/>
            <a:r>
              <a:rPr lang="en-US" dirty="0" smtClean="0"/>
              <a:t>Test access to each permission granted.</a:t>
            </a:r>
          </a:p>
          <a:p>
            <a:pPr lvl="2"/>
            <a:r>
              <a:rPr lang="en-US" dirty="0" smtClean="0"/>
              <a:t>Export Role Based Security configurations from your test system</a:t>
            </a:r>
          </a:p>
          <a:p>
            <a:pPr lvl="2"/>
            <a:r>
              <a:rPr lang="en-US" dirty="0" smtClean="0"/>
              <a:t>Import Role Based Security configurations to your production system</a:t>
            </a:r>
          </a:p>
          <a:p>
            <a:pPr lvl="2"/>
            <a:r>
              <a:rPr lang="en-US" dirty="0" smtClean="0"/>
              <a:t>Test again</a:t>
            </a:r>
          </a:p>
        </p:txBody>
      </p:sp>
      <p:sp>
        <p:nvSpPr>
          <p:cNvPr id="3" name="Title 2"/>
          <p:cNvSpPr>
            <a:spLocks noGrp="1"/>
          </p:cNvSpPr>
          <p:nvPr>
            <p:ph type="title"/>
          </p:nvPr>
        </p:nvSpPr>
        <p:spPr/>
        <p:txBody>
          <a:bodyPr/>
          <a:lstStyle/>
          <a:p>
            <a:r>
              <a:rPr lang="en-US" dirty="0" smtClean="0"/>
              <a:t>Migrating Existing Customers</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1D7ABE"/>
              </a:gs>
              <a:gs pos="50000">
                <a:srgbClr val="1F6097"/>
              </a:gs>
              <a:gs pos="92000">
                <a:srgbClr val="064C7D"/>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0" y="1700349"/>
            <a:ext cx="9144001" cy="1938992"/>
          </a:xfrm>
          <a:prstGeom prst="rect">
            <a:avLst/>
          </a:prstGeom>
          <a:noFill/>
        </p:spPr>
        <p:txBody>
          <a:bodyPr wrap="square" rtlCol="0">
            <a:spAutoFit/>
          </a:bodyPr>
          <a:lstStyle/>
          <a:p>
            <a:pPr algn="ctr">
              <a:defRPr/>
            </a:pPr>
            <a:r>
              <a:rPr lang="en-US" sz="6000" kern="0" dirty="0" smtClean="0">
                <a:solidFill>
                  <a:schemeClr val="bg1"/>
                </a:solidFill>
                <a:latin typeface="+mj-lt"/>
              </a:rPr>
              <a:t>Execution is the </a:t>
            </a:r>
            <a:br>
              <a:rPr lang="en-US" sz="6000" kern="0" dirty="0" smtClean="0">
                <a:solidFill>
                  <a:schemeClr val="bg1"/>
                </a:solidFill>
                <a:latin typeface="+mj-lt"/>
              </a:rPr>
            </a:br>
            <a:r>
              <a:rPr lang="en-US" sz="6000" kern="0" dirty="0" smtClean="0">
                <a:solidFill>
                  <a:schemeClr val="bg1"/>
                </a:solidFill>
                <a:latin typeface="+mj-lt"/>
              </a:rPr>
              <a:t>difference.</a:t>
            </a:r>
            <a:endParaRPr lang="en-US" sz="6000" kern="0" dirty="0">
              <a:solidFill>
                <a:schemeClr val="bg1"/>
              </a:solidFill>
              <a:latin typeface="+mj-lt"/>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Scope</a:t>
            </a:r>
          </a:p>
          <a:p>
            <a:pPr lvl="1"/>
            <a:r>
              <a:rPr lang="en-US" dirty="0" smtClean="0"/>
              <a:t>Permissions Managed in Admin Tools</a:t>
            </a:r>
          </a:p>
          <a:p>
            <a:pPr lvl="1"/>
            <a:r>
              <a:rPr lang="en-US" dirty="0" smtClean="0"/>
              <a:t>Live Profile (Data Model) Permissions</a:t>
            </a:r>
          </a:p>
          <a:p>
            <a:r>
              <a:rPr lang="en-US" dirty="0" smtClean="0"/>
              <a:t>Not In Scope</a:t>
            </a:r>
          </a:p>
          <a:p>
            <a:pPr lvl="1"/>
            <a:r>
              <a:rPr lang="en-US" dirty="0" smtClean="0"/>
              <a:t>Permissions Defined in Templates</a:t>
            </a:r>
          </a:p>
          <a:p>
            <a:pPr lvl="2"/>
            <a:r>
              <a:rPr lang="en-US" dirty="0" smtClean="0"/>
              <a:t>Performance Management Form Template Permissions</a:t>
            </a:r>
          </a:p>
          <a:p>
            <a:pPr lvl="2"/>
            <a:r>
              <a:rPr lang="en-US" dirty="0" smtClean="0"/>
              <a:t>Goal Plan Template Permissions</a:t>
            </a:r>
          </a:p>
          <a:p>
            <a:pPr lvl="2"/>
            <a:r>
              <a:rPr lang="en-US" dirty="0" smtClean="0"/>
              <a:t>CDP Template Permissions</a:t>
            </a:r>
          </a:p>
          <a:p>
            <a:pPr lvl="2"/>
            <a:r>
              <a:rPr lang="en-US" dirty="0" smtClean="0"/>
              <a:t>Recruiting Template Permissions</a:t>
            </a:r>
            <a:endParaRPr lang="en-US" dirty="0"/>
          </a:p>
        </p:txBody>
      </p:sp>
      <p:sp>
        <p:nvSpPr>
          <p:cNvPr id="3" name="Title 2"/>
          <p:cNvSpPr>
            <a:spLocks noGrp="1"/>
          </p:cNvSpPr>
          <p:nvPr>
            <p:ph type="title"/>
          </p:nvPr>
        </p:nvSpPr>
        <p:spPr/>
        <p:txBody>
          <a:bodyPr>
            <a:normAutofit/>
          </a:bodyPr>
          <a:lstStyle/>
          <a:p>
            <a:r>
              <a:rPr lang="en-US" dirty="0" smtClean="0"/>
              <a:t>What Permissions are Included?</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9" y="1132803"/>
            <a:ext cx="8334375" cy="2751522"/>
          </a:xfrm>
        </p:spPr>
        <p:txBody>
          <a:bodyPr wrap="square">
            <a:spAutoFit/>
          </a:bodyPr>
          <a:lstStyle/>
          <a:p>
            <a:pPr lvl="1"/>
            <a:r>
              <a:rPr lang="en-US" dirty="0" smtClean="0"/>
              <a:t>No automated migration, this is a new configuration. The current permissions system does not translate to the new system</a:t>
            </a:r>
          </a:p>
          <a:p>
            <a:pPr lvl="1"/>
            <a:r>
              <a:rPr lang="en-US" dirty="0" smtClean="0"/>
              <a:t>Requires Professional Services configuration and testing effort, with SOW and PS Charges</a:t>
            </a:r>
          </a:p>
          <a:p>
            <a:pPr lvl="1"/>
            <a:r>
              <a:rPr lang="en-US" dirty="0" smtClean="0"/>
              <a:t>Tools </a:t>
            </a:r>
          </a:p>
          <a:p>
            <a:pPr lvl="2"/>
            <a:r>
              <a:rPr lang="en-US" dirty="0" smtClean="0"/>
              <a:t>View current security configuration</a:t>
            </a:r>
          </a:p>
          <a:p>
            <a:pPr lvl="2"/>
            <a:r>
              <a:rPr lang="en-US" dirty="0" smtClean="0"/>
              <a:t>View and audit changes to the new role based security configuration</a:t>
            </a:r>
          </a:p>
          <a:p>
            <a:pPr lvl="2"/>
            <a:r>
              <a:rPr lang="en-US" dirty="0" smtClean="0"/>
              <a:t>Copy configuration from your test system to your production system</a:t>
            </a:r>
          </a:p>
        </p:txBody>
      </p:sp>
      <p:sp>
        <p:nvSpPr>
          <p:cNvPr id="3" name="Title 2"/>
          <p:cNvSpPr>
            <a:spLocks noGrp="1"/>
          </p:cNvSpPr>
          <p:nvPr>
            <p:ph type="title"/>
          </p:nvPr>
        </p:nvSpPr>
        <p:spPr/>
        <p:txBody>
          <a:bodyPr/>
          <a:lstStyle/>
          <a:p>
            <a:r>
              <a:rPr lang="en-US" dirty="0" smtClean="0"/>
              <a:t>Migrating Path for Existing Customers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9" y="3513469"/>
            <a:ext cx="8334375" cy="3328838"/>
          </a:xfrm>
        </p:spPr>
        <p:txBody>
          <a:bodyPr>
            <a:normAutofit fontScale="92500" lnSpcReduction="20000"/>
          </a:bodyPr>
          <a:lstStyle/>
          <a:p>
            <a:r>
              <a:rPr lang="en-US" dirty="0" smtClean="0"/>
              <a:t>The </a:t>
            </a:r>
            <a:r>
              <a:rPr lang="en-US" b="1" dirty="0" smtClean="0"/>
              <a:t>role</a:t>
            </a:r>
            <a:r>
              <a:rPr lang="en-US" dirty="0" smtClean="0"/>
              <a:t> defines access to data and functionality</a:t>
            </a:r>
          </a:p>
          <a:p>
            <a:r>
              <a:rPr lang="en-US" dirty="0" smtClean="0"/>
              <a:t>Roles are </a:t>
            </a:r>
            <a:r>
              <a:rPr lang="en-US" b="1" dirty="0" smtClean="0"/>
              <a:t>granted</a:t>
            </a:r>
            <a:r>
              <a:rPr lang="en-US" dirty="0" smtClean="0"/>
              <a:t> to groups of users (left circle)</a:t>
            </a:r>
          </a:p>
          <a:p>
            <a:r>
              <a:rPr lang="en-US" dirty="0" smtClean="0"/>
              <a:t>Granted users may perform the role on </a:t>
            </a:r>
            <a:r>
              <a:rPr lang="en-US" b="1" dirty="0" smtClean="0"/>
              <a:t>target</a:t>
            </a:r>
            <a:r>
              <a:rPr lang="en-US" dirty="0" smtClean="0"/>
              <a:t> users (right circle)</a:t>
            </a:r>
          </a:p>
          <a:p>
            <a:r>
              <a:rPr lang="en-US" dirty="0" smtClean="0"/>
              <a:t>Groups can be dynamic to </a:t>
            </a:r>
            <a:r>
              <a:rPr lang="en-US" b="1" dirty="0" smtClean="0"/>
              <a:t>automate</a:t>
            </a:r>
            <a:r>
              <a:rPr lang="en-US" dirty="0" smtClean="0"/>
              <a:t> assignment of permissions</a:t>
            </a:r>
          </a:p>
          <a:p>
            <a:r>
              <a:rPr lang="en-US" dirty="0" smtClean="0"/>
              <a:t>Administrators can define </a:t>
            </a:r>
            <a:r>
              <a:rPr lang="en-US" b="1" dirty="0" smtClean="0"/>
              <a:t>many </a:t>
            </a:r>
            <a:r>
              <a:rPr lang="en-US" dirty="0" smtClean="0"/>
              <a:t>roles</a:t>
            </a:r>
          </a:p>
          <a:p>
            <a:endParaRPr lang="en-US" dirty="0"/>
          </a:p>
        </p:txBody>
      </p:sp>
      <p:sp>
        <p:nvSpPr>
          <p:cNvPr id="3" name="Title 2"/>
          <p:cNvSpPr>
            <a:spLocks noGrp="1"/>
          </p:cNvSpPr>
          <p:nvPr>
            <p:ph type="title"/>
          </p:nvPr>
        </p:nvSpPr>
        <p:spPr/>
        <p:txBody>
          <a:bodyPr/>
          <a:lstStyle/>
          <a:p>
            <a:r>
              <a:rPr lang="en-US" dirty="0" smtClean="0"/>
              <a:t>Role Based Security Concepts</a:t>
            </a:r>
            <a:endParaRPr lang="en-US" dirty="0"/>
          </a:p>
        </p:txBody>
      </p:sp>
      <p:grpSp>
        <p:nvGrpSpPr>
          <p:cNvPr id="4" name="Group 15"/>
          <p:cNvGrpSpPr/>
          <p:nvPr/>
        </p:nvGrpSpPr>
        <p:grpSpPr>
          <a:xfrm>
            <a:off x="1387339" y="1529172"/>
            <a:ext cx="6400800" cy="1466193"/>
            <a:chOff x="1387339" y="4288222"/>
            <a:chExt cx="6400800" cy="1466193"/>
          </a:xfrm>
        </p:grpSpPr>
        <p:sp>
          <p:nvSpPr>
            <p:cNvPr id="12" name="AutoShape 14"/>
            <p:cNvSpPr>
              <a:spLocks noChangeArrowheads="1"/>
            </p:cNvSpPr>
            <p:nvPr/>
          </p:nvSpPr>
          <p:spPr bwMode="auto">
            <a:xfrm>
              <a:off x="1387339" y="4288222"/>
              <a:ext cx="6400800" cy="1466193"/>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15" name="Oval 17"/>
            <p:cNvSpPr>
              <a:spLocks noChangeArrowheads="1"/>
            </p:cNvSpPr>
            <p:nvPr/>
          </p:nvSpPr>
          <p:spPr bwMode="auto">
            <a:xfrm>
              <a:off x="1780957" y="4465700"/>
              <a:ext cx="1210036" cy="1122628"/>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2000" b="0" dirty="0" smtClean="0"/>
                <a:t>Granted</a:t>
              </a:r>
            </a:p>
            <a:p>
              <a:pPr algn="ctr"/>
              <a:r>
                <a:rPr lang="en-US" sz="2000" dirty="0" smtClean="0"/>
                <a:t>Users</a:t>
              </a:r>
              <a:endParaRPr lang="en-US" sz="2000" b="0" dirty="0"/>
            </a:p>
          </p:txBody>
        </p:sp>
        <p:cxnSp>
          <p:nvCxnSpPr>
            <p:cNvPr id="20" name="Straight Connector 19"/>
            <p:cNvCxnSpPr>
              <a:stCxn id="15" idx="6"/>
              <a:endCxn id="14" idx="1"/>
            </p:cNvCxnSpPr>
            <p:nvPr/>
          </p:nvCxnSpPr>
          <p:spPr>
            <a:xfrm flipV="1">
              <a:off x="2990993" y="5023205"/>
              <a:ext cx="541687" cy="3809"/>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a:stCxn id="14" idx="3"/>
              <a:endCxn id="13" idx="2"/>
            </p:cNvCxnSpPr>
            <p:nvPr/>
          </p:nvCxnSpPr>
          <p:spPr>
            <a:xfrm flipV="1">
              <a:off x="5631628" y="5020330"/>
              <a:ext cx="535152" cy="2875"/>
            </a:xfrm>
            <a:prstGeom prst="line">
              <a:avLst/>
            </a:prstGeom>
            <a:ln w="38100"/>
          </p:spPr>
          <p:style>
            <a:lnRef idx="1">
              <a:schemeClr val="dk1"/>
            </a:lnRef>
            <a:fillRef idx="0">
              <a:schemeClr val="dk1"/>
            </a:fillRef>
            <a:effectRef idx="0">
              <a:schemeClr val="dk1"/>
            </a:effectRef>
            <a:fontRef idx="minor">
              <a:schemeClr val="tx1"/>
            </a:fontRef>
          </p:style>
        </p:cxnSp>
        <p:sp>
          <p:nvSpPr>
            <p:cNvPr id="14" name="AutoShape 15"/>
            <p:cNvSpPr>
              <a:spLocks noChangeArrowheads="1"/>
            </p:cNvSpPr>
            <p:nvPr/>
          </p:nvSpPr>
          <p:spPr bwMode="auto">
            <a:xfrm>
              <a:off x="3532680" y="4677878"/>
              <a:ext cx="2098948" cy="690654"/>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2400" b="0" dirty="0" smtClean="0"/>
                <a:t>Role</a:t>
              </a:r>
              <a:endParaRPr lang="en-US" sz="2400" b="0" dirty="0"/>
            </a:p>
          </p:txBody>
        </p:sp>
        <p:sp>
          <p:nvSpPr>
            <p:cNvPr id="13" name="Oval 16"/>
            <p:cNvSpPr>
              <a:spLocks noChangeArrowheads="1"/>
            </p:cNvSpPr>
            <p:nvPr/>
          </p:nvSpPr>
          <p:spPr bwMode="auto">
            <a:xfrm>
              <a:off x="6166780" y="4457760"/>
              <a:ext cx="1210036" cy="112514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2000" b="0" dirty="0" smtClean="0"/>
                <a:t>Target</a:t>
              </a:r>
            </a:p>
            <a:p>
              <a:pPr algn="ctr"/>
              <a:r>
                <a:rPr lang="en-US" sz="2000" dirty="0" smtClean="0"/>
                <a:t>Users</a:t>
              </a:r>
              <a:endParaRPr lang="en-US" sz="2000" b="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9" y="1132802"/>
            <a:ext cx="8334375" cy="2135969"/>
          </a:xfrm>
        </p:spPr>
        <p:txBody>
          <a:bodyPr wrap="square">
            <a:spAutoFit/>
          </a:bodyPr>
          <a:lstStyle/>
          <a:p>
            <a:r>
              <a:rPr lang="en-US" sz="2000" dirty="0" smtClean="0"/>
              <a:t>Example</a:t>
            </a:r>
          </a:p>
          <a:p>
            <a:pPr lvl="1"/>
            <a:r>
              <a:rPr lang="en-US" dirty="0" smtClean="0"/>
              <a:t>Role Name: HR Role</a:t>
            </a:r>
          </a:p>
          <a:p>
            <a:pPr lvl="1"/>
            <a:r>
              <a:rPr lang="en-US" dirty="0" smtClean="0"/>
              <a:t>Permissions:</a:t>
            </a:r>
          </a:p>
          <a:p>
            <a:pPr lvl="2"/>
            <a:r>
              <a:rPr lang="en-US" dirty="0" smtClean="0"/>
              <a:t>View performance ratings information</a:t>
            </a:r>
          </a:p>
          <a:p>
            <a:pPr lvl="2"/>
            <a:r>
              <a:rPr lang="en-US" dirty="0" smtClean="0"/>
              <a:t>Edit potential ratings information</a:t>
            </a:r>
          </a:p>
          <a:p>
            <a:pPr lvl="2"/>
            <a:r>
              <a:rPr lang="en-US" dirty="0" smtClean="0"/>
              <a:t>Create performance review form</a:t>
            </a:r>
          </a:p>
        </p:txBody>
      </p:sp>
      <p:sp>
        <p:nvSpPr>
          <p:cNvPr id="3" name="Title 2"/>
          <p:cNvSpPr>
            <a:spLocks noGrp="1"/>
          </p:cNvSpPr>
          <p:nvPr>
            <p:ph type="title"/>
          </p:nvPr>
        </p:nvSpPr>
        <p:spPr/>
        <p:txBody>
          <a:bodyPr/>
          <a:lstStyle/>
          <a:p>
            <a:r>
              <a:rPr lang="en-US" dirty="0" smtClean="0"/>
              <a:t>Role Based Security Concepts</a:t>
            </a:r>
            <a:endParaRPr lang="en-US" dirty="0"/>
          </a:p>
        </p:txBody>
      </p:sp>
      <p:grpSp>
        <p:nvGrpSpPr>
          <p:cNvPr id="19" name="Group 18"/>
          <p:cNvGrpSpPr/>
          <p:nvPr/>
        </p:nvGrpSpPr>
        <p:grpSpPr>
          <a:xfrm>
            <a:off x="2305732" y="4004310"/>
            <a:ext cx="4313238" cy="2081213"/>
            <a:chOff x="2305732" y="4004310"/>
            <a:chExt cx="4313238" cy="2081213"/>
          </a:xfrm>
        </p:grpSpPr>
        <p:sp>
          <p:nvSpPr>
            <p:cNvPr id="4" name="AutoShape 5"/>
            <p:cNvSpPr>
              <a:spLocks noChangeArrowheads="1"/>
            </p:cNvSpPr>
            <p:nvPr/>
          </p:nvSpPr>
          <p:spPr bwMode="auto">
            <a:xfrm>
              <a:off x="2305732" y="4242435"/>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5" name="Oval 7"/>
            <p:cNvSpPr>
              <a:spLocks noChangeArrowheads="1"/>
            </p:cNvSpPr>
            <p:nvPr/>
          </p:nvSpPr>
          <p:spPr bwMode="auto">
            <a:xfrm>
              <a:off x="5512482" y="431704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p>
            <a:p>
              <a:pPr algn="ctr"/>
              <a:r>
                <a:rPr lang="en-US" sz="1200" dirty="0" smtClean="0"/>
                <a:t>Employees</a:t>
              </a:r>
              <a:endParaRPr lang="en-US" sz="1200" b="0" dirty="0"/>
            </a:p>
          </p:txBody>
        </p:sp>
        <p:sp>
          <p:nvSpPr>
            <p:cNvPr id="6" name="Oval 8"/>
            <p:cNvSpPr>
              <a:spLocks noChangeArrowheads="1"/>
            </p:cNvSpPr>
            <p:nvPr/>
          </p:nvSpPr>
          <p:spPr bwMode="auto">
            <a:xfrm>
              <a:off x="2559732" y="4323398"/>
              <a:ext cx="827088"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USA</a:t>
              </a:r>
              <a:endParaRPr lang="en-US" sz="1400" b="0" dirty="0"/>
            </a:p>
            <a:p>
              <a:pPr algn="ctr"/>
              <a:r>
                <a:rPr lang="en-US" sz="1400" b="0" dirty="0" smtClean="0"/>
                <a:t>HR</a:t>
              </a:r>
              <a:endParaRPr lang="en-US" sz="1400" b="0" dirty="0"/>
            </a:p>
          </p:txBody>
        </p:sp>
        <p:sp>
          <p:nvSpPr>
            <p:cNvPr id="7" name="Line 9"/>
            <p:cNvSpPr>
              <a:spLocks noChangeShapeType="1"/>
            </p:cNvSpPr>
            <p:nvPr/>
          </p:nvSpPr>
          <p:spPr bwMode="auto">
            <a:xfrm flipV="1">
              <a:off x="3394757" y="4693285"/>
              <a:ext cx="342900" cy="0"/>
            </a:xfrm>
            <a:prstGeom prst="line">
              <a:avLst/>
            </a:prstGeom>
            <a:noFill/>
            <a:ln w="25400">
              <a:solidFill>
                <a:schemeClr val="tx1"/>
              </a:solidFill>
              <a:round/>
              <a:headEnd/>
              <a:tailEnd/>
            </a:ln>
          </p:spPr>
          <p:txBody>
            <a:bodyPr wrap="none" anchor="ctr"/>
            <a:lstStyle/>
            <a:p>
              <a:endParaRPr lang="en-US"/>
            </a:p>
          </p:txBody>
        </p:sp>
        <p:sp>
          <p:nvSpPr>
            <p:cNvPr id="8" name="Line 10"/>
            <p:cNvSpPr>
              <a:spLocks noChangeShapeType="1"/>
            </p:cNvSpPr>
            <p:nvPr/>
          </p:nvSpPr>
          <p:spPr bwMode="auto">
            <a:xfrm flipV="1">
              <a:off x="5160057" y="4678998"/>
              <a:ext cx="342900" cy="0"/>
            </a:xfrm>
            <a:prstGeom prst="line">
              <a:avLst/>
            </a:prstGeom>
            <a:noFill/>
            <a:ln w="25400">
              <a:solidFill>
                <a:schemeClr val="tx1"/>
              </a:solidFill>
              <a:round/>
              <a:headEnd/>
              <a:tailEnd/>
            </a:ln>
          </p:spPr>
          <p:txBody>
            <a:bodyPr wrap="none" anchor="ctr"/>
            <a:lstStyle/>
            <a:p>
              <a:endParaRPr lang="en-US"/>
            </a:p>
          </p:txBody>
        </p:sp>
        <p:sp>
          <p:nvSpPr>
            <p:cNvPr id="9" name="Text Box 11"/>
            <p:cNvSpPr txBox="1">
              <a:spLocks noChangeArrowheads="1"/>
            </p:cNvSpPr>
            <p:nvPr/>
          </p:nvSpPr>
          <p:spPr bwMode="auto">
            <a:xfrm>
              <a:off x="2367645" y="4004310"/>
              <a:ext cx="1220787" cy="274638"/>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smtClean="0"/>
                <a:t>Granted Users</a:t>
              </a:r>
              <a:endParaRPr lang="en-US" sz="1200" dirty="0"/>
            </a:p>
          </p:txBody>
        </p:sp>
        <p:sp>
          <p:nvSpPr>
            <p:cNvPr id="10" name="Text Box 12"/>
            <p:cNvSpPr txBox="1">
              <a:spLocks noChangeArrowheads="1"/>
            </p:cNvSpPr>
            <p:nvPr/>
          </p:nvSpPr>
          <p:spPr bwMode="auto">
            <a:xfrm>
              <a:off x="3693207" y="4012248"/>
              <a:ext cx="1466850"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a:t>Permission Role</a:t>
              </a:r>
            </a:p>
          </p:txBody>
        </p:sp>
        <p:sp>
          <p:nvSpPr>
            <p:cNvPr id="11" name="Text Box 13"/>
            <p:cNvSpPr txBox="1">
              <a:spLocks noChangeArrowheads="1"/>
            </p:cNvSpPr>
            <p:nvPr/>
          </p:nvSpPr>
          <p:spPr bwMode="auto">
            <a:xfrm>
              <a:off x="5336270" y="4012248"/>
              <a:ext cx="1220787" cy="274637"/>
            </a:xfrm>
            <a:prstGeom prst="rect">
              <a:avLst/>
            </a:prstGeom>
            <a:noFill/>
            <a:ln w="12700" algn="ctr">
              <a:noFill/>
              <a:miter lim="800000"/>
              <a:headEnd/>
              <a:tailEnd/>
            </a:ln>
            <a:effectLst>
              <a:prstShdw prst="shdw17" dist="17961" dir="2700000">
                <a:srgbClr val="737373"/>
              </a:prstShdw>
            </a:effectLst>
          </p:spPr>
          <p:txBody>
            <a:bodyPr>
              <a:spAutoFit/>
            </a:bodyPr>
            <a:lstStyle/>
            <a:p>
              <a:pPr algn="ctr">
                <a:spcBef>
                  <a:spcPct val="50000"/>
                </a:spcBef>
              </a:pPr>
              <a:r>
                <a:rPr lang="en-US" sz="1200" dirty="0"/>
                <a:t>Target </a:t>
              </a:r>
              <a:r>
                <a:rPr lang="en-US" sz="1200" dirty="0" smtClean="0"/>
                <a:t>Users</a:t>
              </a:r>
              <a:endParaRPr lang="en-US" sz="1200" dirty="0"/>
            </a:p>
          </p:txBody>
        </p:sp>
        <p:sp>
          <p:nvSpPr>
            <p:cNvPr id="12" name="AutoShape 14"/>
            <p:cNvSpPr>
              <a:spLocks noChangeArrowheads="1"/>
            </p:cNvSpPr>
            <p:nvPr/>
          </p:nvSpPr>
          <p:spPr bwMode="auto">
            <a:xfrm>
              <a:off x="2315257" y="5218748"/>
              <a:ext cx="4303713" cy="866775"/>
            </a:xfrm>
            <a:prstGeom prst="roundRect">
              <a:avLst>
                <a:gd name="adj" fmla="val 16667"/>
              </a:avLst>
            </a:prstGeom>
            <a:gradFill rotWithShape="1">
              <a:gsLst>
                <a:gs pos="0">
                  <a:srgbClr val="6666FF"/>
                </a:gs>
                <a:gs pos="100000">
                  <a:srgbClr val="6699FF"/>
                </a:gs>
              </a:gsLst>
              <a:lin ang="5400000" scaled="1"/>
            </a:gradFill>
            <a:ln w="12700" algn="ctr">
              <a:noFill/>
              <a:round/>
              <a:headEnd/>
              <a:tailEnd/>
            </a:ln>
          </p:spPr>
          <p:txBody>
            <a:bodyPr wrap="none" anchor="ctr"/>
            <a:lstStyle/>
            <a:p>
              <a:endParaRPr lang="en-US"/>
            </a:p>
          </p:txBody>
        </p:sp>
        <p:sp>
          <p:nvSpPr>
            <p:cNvPr id="13" name="Oval 16"/>
            <p:cNvSpPr>
              <a:spLocks noChangeArrowheads="1"/>
            </p:cNvSpPr>
            <p:nvPr/>
          </p:nvSpPr>
          <p:spPr bwMode="auto">
            <a:xfrm>
              <a:off x="5520420" y="5293360"/>
              <a:ext cx="825500" cy="711200"/>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endParaRPr lang="en-US" sz="1400" dirty="0" smtClean="0"/>
            </a:p>
            <a:p>
              <a:pPr algn="ctr"/>
              <a:r>
                <a:rPr lang="en-US" sz="1200" b="0" dirty="0" smtClean="0"/>
                <a:t>Employees</a:t>
              </a:r>
            </a:p>
          </p:txBody>
        </p:sp>
        <p:sp>
          <p:nvSpPr>
            <p:cNvPr id="15" name="Oval 17"/>
            <p:cNvSpPr>
              <a:spLocks noChangeArrowheads="1"/>
            </p:cNvSpPr>
            <p:nvPr/>
          </p:nvSpPr>
          <p:spPr bwMode="auto">
            <a:xfrm>
              <a:off x="2569257" y="5301298"/>
              <a:ext cx="825500" cy="709612"/>
            </a:xfrm>
            <a:prstGeom prst="ellipse">
              <a:avLst/>
            </a:prstGeom>
            <a:gradFill rotWithShape="1">
              <a:gsLst>
                <a:gs pos="0">
                  <a:srgbClr val="FFFF00"/>
                </a:gs>
                <a:gs pos="100000">
                  <a:srgbClr val="FFFF99"/>
                </a:gs>
              </a:gsLst>
              <a:lin ang="5400000" scaled="1"/>
            </a:gradFill>
            <a:ln w="19050" algn="ctr">
              <a:noFill/>
              <a:round/>
              <a:headEnd/>
              <a:tailEnd/>
            </a:ln>
          </p:spPr>
          <p:txBody>
            <a:bodyPr wrap="none" anchor="ctr"/>
            <a:lstStyle/>
            <a:p>
              <a:pPr algn="ctr"/>
              <a:r>
                <a:rPr lang="en-US" sz="1400" b="0" dirty="0" smtClean="0"/>
                <a:t>DEU</a:t>
              </a:r>
            </a:p>
            <a:p>
              <a:pPr algn="ctr"/>
              <a:r>
                <a:rPr lang="en-US" sz="1400" dirty="0" smtClean="0"/>
                <a:t>HR</a:t>
              </a:r>
              <a:endParaRPr lang="en-US" sz="1400" b="0" dirty="0"/>
            </a:p>
          </p:txBody>
        </p:sp>
        <p:sp>
          <p:nvSpPr>
            <p:cNvPr id="16" name="Line 18"/>
            <p:cNvSpPr>
              <a:spLocks noChangeShapeType="1"/>
            </p:cNvSpPr>
            <p:nvPr/>
          </p:nvSpPr>
          <p:spPr bwMode="auto">
            <a:xfrm flipV="1">
              <a:off x="3404282" y="5671185"/>
              <a:ext cx="341313" cy="0"/>
            </a:xfrm>
            <a:prstGeom prst="line">
              <a:avLst/>
            </a:prstGeom>
            <a:noFill/>
            <a:ln w="25400">
              <a:solidFill>
                <a:schemeClr val="tx1"/>
              </a:solidFill>
              <a:round/>
              <a:headEnd/>
              <a:tailEnd/>
            </a:ln>
          </p:spPr>
          <p:txBody>
            <a:bodyPr wrap="none" anchor="ctr"/>
            <a:lstStyle/>
            <a:p>
              <a:endParaRPr lang="en-US"/>
            </a:p>
          </p:txBody>
        </p:sp>
        <p:sp>
          <p:nvSpPr>
            <p:cNvPr id="17" name="Line 19"/>
            <p:cNvSpPr>
              <a:spLocks noChangeShapeType="1"/>
            </p:cNvSpPr>
            <p:nvPr/>
          </p:nvSpPr>
          <p:spPr bwMode="auto">
            <a:xfrm flipV="1">
              <a:off x="5169582" y="5656898"/>
              <a:ext cx="342900" cy="0"/>
            </a:xfrm>
            <a:prstGeom prst="line">
              <a:avLst/>
            </a:prstGeom>
            <a:noFill/>
            <a:ln w="25400">
              <a:solidFill>
                <a:schemeClr val="tx1"/>
              </a:solidFill>
              <a:round/>
              <a:headEnd/>
              <a:tailEnd/>
            </a:ln>
          </p:spPr>
          <p:txBody>
            <a:bodyPr wrap="none" anchor="ctr"/>
            <a:lstStyle/>
            <a:p>
              <a:endParaRPr lang="en-US"/>
            </a:p>
          </p:txBody>
        </p:sp>
        <p:sp>
          <p:nvSpPr>
            <p:cNvPr id="22" name="AutoShape 6"/>
            <p:cNvSpPr>
              <a:spLocks noChangeArrowheads="1"/>
            </p:cNvSpPr>
            <p:nvPr/>
          </p:nvSpPr>
          <p:spPr bwMode="auto">
            <a:xfrm>
              <a:off x="3728132" y="44567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sp>
          <p:nvSpPr>
            <p:cNvPr id="14" name="AutoShape 15"/>
            <p:cNvSpPr>
              <a:spLocks noChangeArrowheads="1"/>
            </p:cNvSpPr>
            <p:nvPr/>
          </p:nvSpPr>
          <p:spPr bwMode="auto">
            <a:xfrm>
              <a:off x="3737657" y="5434648"/>
              <a:ext cx="1431925" cy="436562"/>
            </a:xfrm>
            <a:prstGeom prst="roundRect">
              <a:avLst>
                <a:gd name="adj" fmla="val 16667"/>
              </a:avLst>
            </a:prstGeom>
            <a:gradFill rotWithShape="1">
              <a:gsLst>
                <a:gs pos="0">
                  <a:srgbClr val="00CC00"/>
                </a:gs>
                <a:gs pos="100000">
                  <a:srgbClr val="99FF99"/>
                </a:gs>
              </a:gsLst>
              <a:lin ang="5400000" scaled="1"/>
            </a:gradFill>
            <a:ln w="19050" algn="ctr">
              <a:noFill/>
              <a:round/>
              <a:headEnd/>
              <a:tailEnd/>
            </a:ln>
          </p:spPr>
          <p:txBody>
            <a:bodyPr wrap="none" anchor="ctr"/>
            <a:lstStyle/>
            <a:p>
              <a:pPr algn="ctr"/>
              <a:r>
                <a:rPr lang="en-US" sz="1400" b="0" dirty="0" smtClean="0"/>
                <a:t>HR Role</a:t>
              </a:r>
              <a:endParaRPr lang="en-US" sz="1400" b="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74429</TotalTime>
  <Words>3219</Words>
  <Application>Microsoft Office PowerPoint</Application>
  <PresentationFormat>On-screen Show (4:3)</PresentationFormat>
  <Paragraphs>468</Paragraphs>
  <Slides>59</Slides>
  <Notes>59</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Slide 1</vt:lpstr>
      <vt:lpstr>What is the Role Based Security Enhancement?</vt:lpstr>
      <vt:lpstr>Don’t we have roles already?</vt:lpstr>
      <vt:lpstr>Benefits</vt:lpstr>
      <vt:lpstr>Role Based Security Goals</vt:lpstr>
      <vt:lpstr>What Permissions are Included?</vt:lpstr>
      <vt:lpstr>Migrating Path for Existing Customers</vt:lpstr>
      <vt:lpstr>Role Based Security Concepts</vt:lpstr>
      <vt:lpstr>Role Based Security Concepts</vt:lpstr>
      <vt:lpstr>Role Based Security Concepts</vt:lpstr>
      <vt:lpstr>Setup Process</vt:lpstr>
      <vt:lpstr>Demo Time: Show the mockups</vt:lpstr>
      <vt:lpstr>Manage Permission Groups</vt:lpstr>
      <vt:lpstr>Manage Permission Groups</vt:lpstr>
      <vt:lpstr>Managing Permission Groups</vt:lpstr>
      <vt:lpstr>Groups Definition Tool</vt:lpstr>
      <vt:lpstr>Create Group Employees in the US</vt:lpstr>
      <vt:lpstr>Create Group “Employees in the US”</vt:lpstr>
      <vt:lpstr>Create Group “Employees in the US”</vt:lpstr>
      <vt:lpstr>Create Group “Employees in the US”</vt:lpstr>
      <vt:lpstr>Create Group “Employees in the US”</vt:lpstr>
      <vt:lpstr>Create Group “Employees in the US”</vt:lpstr>
      <vt:lpstr>Done Create Group “Employees in the US”</vt:lpstr>
      <vt:lpstr>Create Group “Human Resources in the US”</vt:lpstr>
      <vt:lpstr>Groups Definition Tool – Pick a Category</vt:lpstr>
      <vt:lpstr>Groups Definition Tool – Pick a Category</vt:lpstr>
      <vt:lpstr>Group Definition Tool</vt:lpstr>
      <vt:lpstr>Group Definition Tool</vt:lpstr>
      <vt:lpstr>Group Definition Tool</vt:lpstr>
      <vt:lpstr>Group Definition Tool</vt:lpstr>
      <vt:lpstr>Group Definition Tool</vt:lpstr>
      <vt:lpstr>Group Definition Tool</vt:lpstr>
      <vt:lpstr>Step One Done: Groups are Created</vt:lpstr>
      <vt:lpstr>How it works</vt:lpstr>
      <vt:lpstr>How it Works</vt:lpstr>
      <vt:lpstr>Manage Permission Roles</vt:lpstr>
      <vt:lpstr>Managing Roles</vt:lpstr>
      <vt:lpstr>Create New Role</vt:lpstr>
      <vt:lpstr>Setting Permissions for the Role</vt:lpstr>
      <vt:lpstr>Setting Permissions for the Role</vt:lpstr>
      <vt:lpstr>Setting Permissions for the Role</vt:lpstr>
      <vt:lpstr>Setting Permissions for the Role</vt:lpstr>
      <vt:lpstr>Summary of Permission Selections</vt:lpstr>
      <vt:lpstr>How it works</vt:lpstr>
      <vt:lpstr>Granting Role to Users</vt:lpstr>
      <vt:lpstr>Granting Role to Users</vt:lpstr>
      <vt:lpstr>Granting Role to Users</vt:lpstr>
      <vt:lpstr>Granting Role to Users</vt:lpstr>
      <vt:lpstr>Select Groups</vt:lpstr>
      <vt:lpstr>Grant Role</vt:lpstr>
      <vt:lpstr>Select Groups</vt:lpstr>
      <vt:lpstr>Select Groups</vt:lpstr>
      <vt:lpstr>Granting Role to Users</vt:lpstr>
      <vt:lpstr>Granting Role to Users</vt:lpstr>
      <vt:lpstr>Granting Role to Users</vt:lpstr>
      <vt:lpstr>Granting Role to Users</vt:lpstr>
      <vt:lpstr>FAQ</vt:lpstr>
      <vt:lpstr>Migrating Existing Customers</vt:lpstr>
      <vt:lpstr>Slide 59</vt:lpstr>
    </vt:vector>
  </TitlesOfParts>
  <Company>SuccessFactors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Littlefield</dc:creator>
  <cp:lastModifiedBy>plittlefield</cp:lastModifiedBy>
  <cp:revision>4226</cp:revision>
  <dcterms:created xsi:type="dcterms:W3CDTF">2009-05-13T00:17:26Z</dcterms:created>
  <dcterms:modified xsi:type="dcterms:W3CDTF">2011-08-31T20:12:32Z</dcterms:modified>
</cp:coreProperties>
</file>